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7" r:id="rId1"/>
  </p:sldMasterIdLst>
  <p:notesMasterIdLst>
    <p:notesMasterId r:id="rId23"/>
  </p:notesMasterIdLst>
  <p:sldIdLst>
    <p:sldId id="256" r:id="rId2"/>
    <p:sldId id="286" r:id="rId3"/>
    <p:sldId id="288" r:id="rId4"/>
    <p:sldId id="259" r:id="rId5"/>
    <p:sldId id="285" r:id="rId6"/>
    <p:sldId id="265" r:id="rId7"/>
    <p:sldId id="261" r:id="rId8"/>
    <p:sldId id="262" r:id="rId9"/>
    <p:sldId id="287" r:id="rId10"/>
    <p:sldId id="263" r:id="rId11"/>
    <p:sldId id="268" r:id="rId12"/>
    <p:sldId id="289" r:id="rId13"/>
    <p:sldId id="294" r:id="rId14"/>
    <p:sldId id="292" r:id="rId15"/>
    <p:sldId id="295" r:id="rId16"/>
    <p:sldId id="293" r:id="rId17"/>
    <p:sldId id="266" r:id="rId18"/>
    <p:sldId id="264" r:id="rId19"/>
    <p:sldId id="279" r:id="rId20"/>
    <p:sldId id="280" r:id="rId21"/>
    <p:sldId id="281"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633F0C-7BA5-4C57-877B-4ED74C701216}">
  <a:tblStyle styleId="{BF633F0C-7BA5-4C57-877B-4ED74C701216}"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59"/>
    <p:restoredTop sz="94697"/>
  </p:normalViewPr>
  <p:slideViewPr>
    <p:cSldViewPr snapToGrid="0" snapToObjects="1">
      <p:cViewPr varScale="1">
        <p:scale>
          <a:sx n="113" d="100"/>
          <a:sy n="113" d="100"/>
        </p:scale>
        <p:origin x="1112"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8279306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21699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82105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66672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9835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00129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92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91022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1156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86887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17844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4071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25833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FFFFFF"/>
        </a:solidFill>
        <a:effectLst/>
      </p:bgPr>
    </p:bg>
    <p:spTree>
      <p:nvGrpSpPr>
        <p:cNvPr id="1" name="Shape 8"/>
        <p:cNvGrpSpPr/>
        <p:nvPr/>
      </p:nvGrpSpPr>
      <p:grpSpPr>
        <a:xfrm>
          <a:off x="0" y="0"/>
          <a:ext cx="0" cy="0"/>
          <a:chOff x="0" y="0"/>
          <a:chExt cx="0" cy="0"/>
        </a:xfrm>
      </p:grpSpPr>
      <p:sp>
        <p:nvSpPr>
          <p:cNvPr id="9" name="Shape 9"/>
          <p:cNvSpPr/>
          <p:nvPr/>
        </p:nvSpPr>
        <p:spPr>
          <a:xfrm>
            <a:off x="1169103" y="400043"/>
            <a:ext cx="7441499" cy="4022100"/>
          </a:xfrm>
          <a:prstGeom prst="rect">
            <a:avLst/>
          </a:prstGeom>
          <a:solidFill>
            <a:srgbClr val="EFEFEF"/>
          </a:solidFill>
          <a:ln>
            <a:noFill/>
          </a:ln>
        </p:spPr>
        <p:txBody>
          <a:bodyPr lIns="68569" tIns="68569" rIns="68569" bIns="68569" anchor="ctr" anchorCtr="0">
            <a:noAutofit/>
          </a:bodyPr>
          <a:lstStyle/>
          <a:p>
            <a:pPr lvl="0">
              <a:spcBef>
                <a:spcPts val="0"/>
              </a:spcBef>
              <a:buNone/>
            </a:pPr>
            <a:endParaRPr sz="1050"/>
          </a:p>
        </p:txBody>
      </p:sp>
      <p:sp>
        <p:nvSpPr>
          <p:cNvPr id="10" name="Shape 10"/>
          <p:cNvSpPr txBox="1">
            <a:spLocks noGrp="1"/>
          </p:cNvSpPr>
          <p:nvPr>
            <p:ph type="ctrTitle"/>
          </p:nvPr>
        </p:nvSpPr>
        <p:spPr>
          <a:xfrm>
            <a:off x="533400" y="2503370"/>
            <a:ext cx="5325600" cy="2240099"/>
          </a:xfrm>
          <a:prstGeom prst="rect">
            <a:avLst/>
          </a:prstGeom>
          <a:ln w="114300" cap="flat" cmpd="sng">
            <a:solidFill>
              <a:srgbClr val="FF0000"/>
            </a:solidFill>
            <a:prstDash val="solid"/>
            <a:round/>
            <a:headEnd type="none" w="med" len="med"/>
            <a:tailEnd type="none" w="med" len="med"/>
          </a:ln>
        </p:spPr>
        <p:txBody>
          <a:bodyPr lIns="91425" tIns="91425" rIns="91425" bIns="91425" anchor="b" anchorCtr="0"/>
          <a:lstStyle>
            <a:lvl1pPr lvl="0">
              <a:spcBef>
                <a:spcPts val="0"/>
              </a:spcBef>
              <a:buClr>
                <a:srgbClr val="111111"/>
              </a:buClr>
              <a:buSzPct val="100000"/>
              <a:defRPr sz="4500">
                <a:solidFill>
                  <a:srgbClr val="111111"/>
                </a:solidFill>
              </a:defRPr>
            </a:lvl1pPr>
            <a:lvl2pPr lvl="1" algn="ctr">
              <a:spcBef>
                <a:spcPts val="0"/>
              </a:spcBef>
              <a:buClr>
                <a:srgbClr val="111111"/>
              </a:buClr>
              <a:buSzPct val="100000"/>
              <a:defRPr sz="4500">
                <a:solidFill>
                  <a:srgbClr val="111111"/>
                </a:solidFill>
              </a:defRPr>
            </a:lvl2pPr>
            <a:lvl3pPr lvl="2" algn="ctr">
              <a:spcBef>
                <a:spcPts val="0"/>
              </a:spcBef>
              <a:buClr>
                <a:srgbClr val="111111"/>
              </a:buClr>
              <a:buSzPct val="100000"/>
              <a:defRPr sz="4500">
                <a:solidFill>
                  <a:srgbClr val="111111"/>
                </a:solidFill>
              </a:defRPr>
            </a:lvl3pPr>
            <a:lvl4pPr lvl="3" algn="ctr">
              <a:spcBef>
                <a:spcPts val="0"/>
              </a:spcBef>
              <a:buClr>
                <a:srgbClr val="111111"/>
              </a:buClr>
              <a:buSzPct val="100000"/>
              <a:defRPr sz="4500">
                <a:solidFill>
                  <a:srgbClr val="111111"/>
                </a:solidFill>
              </a:defRPr>
            </a:lvl4pPr>
            <a:lvl5pPr lvl="4" algn="ctr">
              <a:spcBef>
                <a:spcPts val="0"/>
              </a:spcBef>
              <a:buClr>
                <a:srgbClr val="111111"/>
              </a:buClr>
              <a:buSzPct val="100000"/>
              <a:defRPr sz="4500">
                <a:solidFill>
                  <a:srgbClr val="111111"/>
                </a:solidFill>
              </a:defRPr>
            </a:lvl5pPr>
            <a:lvl6pPr lvl="5" algn="ctr">
              <a:spcBef>
                <a:spcPts val="0"/>
              </a:spcBef>
              <a:buClr>
                <a:srgbClr val="111111"/>
              </a:buClr>
              <a:buSzPct val="100000"/>
              <a:defRPr sz="4500">
                <a:solidFill>
                  <a:srgbClr val="111111"/>
                </a:solidFill>
              </a:defRPr>
            </a:lvl6pPr>
            <a:lvl7pPr lvl="6" algn="ctr">
              <a:spcBef>
                <a:spcPts val="0"/>
              </a:spcBef>
              <a:buClr>
                <a:srgbClr val="111111"/>
              </a:buClr>
              <a:buSzPct val="100000"/>
              <a:defRPr sz="4500">
                <a:solidFill>
                  <a:srgbClr val="111111"/>
                </a:solidFill>
              </a:defRPr>
            </a:lvl7pPr>
            <a:lvl8pPr lvl="7" algn="ctr">
              <a:spcBef>
                <a:spcPts val="0"/>
              </a:spcBef>
              <a:buClr>
                <a:srgbClr val="111111"/>
              </a:buClr>
              <a:buSzPct val="100000"/>
              <a:defRPr sz="4500">
                <a:solidFill>
                  <a:srgbClr val="111111"/>
                </a:solidFill>
              </a:defRPr>
            </a:lvl8pPr>
            <a:lvl9pPr lvl="8" algn="ctr">
              <a:spcBef>
                <a:spcPts val="0"/>
              </a:spcBef>
              <a:buClr>
                <a:srgbClr val="111111"/>
              </a:buClr>
              <a:buSzPct val="100000"/>
              <a:defRPr sz="4500">
                <a:solidFill>
                  <a:srgbClr val="11111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1"/>
        <p:cNvGrpSpPr/>
        <p:nvPr/>
      </p:nvGrpSpPr>
      <p:grpSpPr>
        <a:xfrm>
          <a:off x="0" y="0"/>
          <a:ext cx="0" cy="0"/>
          <a:chOff x="0" y="0"/>
          <a:chExt cx="0" cy="0"/>
        </a:xfrm>
      </p:grpSpPr>
      <p:sp>
        <p:nvSpPr>
          <p:cNvPr id="12" name="Shape 12"/>
          <p:cNvSpPr/>
          <p:nvPr/>
        </p:nvSpPr>
        <p:spPr>
          <a:xfrm>
            <a:off x="1169103" y="400043"/>
            <a:ext cx="7441499" cy="4022100"/>
          </a:xfrm>
          <a:prstGeom prst="rect">
            <a:avLst/>
          </a:prstGeom>
          <a:solidFill>
            <a:srgbClr val="EFEFEF"/>
          </a:solidFill>
          <a:ln>
            <a:noFill/>
          </a:ln>
        </p:spPr>
        <p:txBody>
          <a:bodyPr lIns="68569" tIns="68569" rIns="68569" bIns="68569" anchor="ctr" anchorCtr="0">
            <a:noAutofit/>
          </a:bodyPr>
          <a:lstStyle/>
          <a:p>
            <a:pPr lvl="0">
              <a:spcBef>
                <a:spcPts val="0"/>
              </a:spcBef>
              <a:buNone/>
            </a:pPr>
            <a:endParaRPr sz="1050"/>
          </a:p>
        </p:txBody>
      </p:sp>
      <p:sp>
        <p:nvSpPr>
          <p:cNvPr id="13" name="Shape 13"/>
          <p:cNvSpPr txBox="1">
            <a:spLocks noGrp="1"/>
          </p:cNvSpPr>
          <p:nvPr>
            <p:ph type="ctrTitle"/>
          </p:nvPr>
        </p:nvSpPr>
        <p:spPr>
          <a:xfrm>
            <a:off x="533400" y="2954926"/>
            <a:ext cx="5270100" cy="1159875"/>
          </a:xfrm>
          <a:prstGeom prst="rect">
            <a:avLst/>
          </a:prstGeom>
          <a:ln w="114300" cap="flat" cmpd="sng">
            <a:solidFill>
              <a:srgbClr val="000000"/>
            </a:solidFill>
            <a:prstDash val="solid"/>
            <a:round/>
            <a:headEnd type="none" w="med" len="med"/>
            <a:tailEnd type="none" w="med" len="med"/>
          </a:ln>
        </p:spPr>
        <p:txBody>
          <a:bodyPr lIns="91425" tIns="91425" rIns="91425" bIns="91425" anchor="b" anchorCtr="0"/>
          <a:lstStyle>
            <a:lvl1pPr lvl="0" rtl="0">
              <a:spcBef>
                <a:spcPts val="0"/>
              </a:spcBef>
              <a:buSzPct val="100000"/>
              <a:defRPr sz="3000"/>
            </a:lvl1pPr>
            <a:lvl2pPr lvl="1" rtl="0">
              <a:spcBef>
                <a:spcPts val="0"/>
              </a:spcBef>
              <a:buSzPct val="100000"/>
              <a:defRPr sz="3000"/>
            </a:lvl2pPr>
            <a:lvl3pPr lvl="2" rtl="0">
              <a:spcBef>
                <a:spcPts val="0"/>
              </a:spcBef>
              <a:buSzPct val="100000"/>
              <a:defRPr sz="3000"/>
            </a:lvl3pPr>
            <a:lvl4pPr lvl="3" rtl="0">
              <a:spcBef>
                <a:spcPts val="0"/>
              </a:spcBef>
              <a:buSzPct val="100000"/>
              <a:defRPr sz="3000"/>
            </a:lvl4pPr>
            <a:lvl5pPr lvl="4" rtl="0">
              <a:spcBef>
                <a:spcPts val="0"/>
              </a:spcBef>
              <a:buSzPct val="100000"/>
              <a:defRPr sz="3000"/>
            </a:lvl5pPr>
            <a:lvl6pPr lvl="5" rtl="0">
              <a:spcBef>
                <a:spcPts val="0"/>
              </a:spcBef>
              <a:buSzPct val="100000"/>
              <a:defRPr sz="3000"/>
            </a:lvl6pPr>
            <a:lvl7pPr lvl="6" rtl="0">
              <a:spcBef>
                <a:spcPts val="0"/>
              </a:spcBef>
              <a:buSzPct val="100000"/>
              <a:defRPr sz="3000"/>
            </a:lvl7pPr>
            <a:lvl8pPr lvl="7" rtl="0">
              <a:spcBef>
                <a:spcPts val="0"/>
              </a:spcBef>
              <a:buSzPct val="100000"/>
              <a:defRPr sz="3000"/>
            </a:lvl8pPr>
            <a:lvl9pPr lvl="8" rtl="0">
              <a:spcBef>
                <a:spcPts val="0"/>
              </a:spcBef>
              <a:buSzPct val="100000"/>
              <a:defRPr sz="3000"/>
            </a:lvl9pPr>
          </a:lstStyle>
          <a:p>
            <a:endParaRPr/>
          </a:p>
        </p:txBody>
      </p:sp>
      <p:sp>
        <p:nvSpPr>
          <p:cNvPr id="14" name="Shape 14"/>
          <p:cNvSpPr txBox="1">
            <a:spLocks noGrp="1"/>
          </p:cNvSpPr>
          <p:nvPr>
            <p:ph type="subTitle" idx="1"/>
          </p:nvPr>
        </p:nvSpPr>
        <p:spPr>
          <a:xfrm>
            <a:off x="533400" y="4263451"/>
            <a:ext cx="7783500" cy="479925"/>
          </a:xfrm>
          <a:prstGeom prst="rect">
            <a:avLst/>
          </a:prstGeom>
        </p:spPr>
        <p:txBody>
          <a:bodyPr lIns="91425" tIns="91425" rIns="91425" bIns="91425" anchor="t" anchorCtr="0"/>
          <a:lstStyle>
            <a:lvl1pPr lvl="0" rtl="0">
              <a:spcBef>
                <a:spcPts val="0"/>
              </a:spcBef>
              <a:buClr>
                <a:srgbClr val="111111"/>
              </a:buClr>
              <a:buSzPct val="100000"/>
              <a:buNone/>
              <a:defRPr sz="1950" i="1"/>
            </a:lvl1pPr>
            <a:lvl2pPr lvl="1" rtl="0">
              <a:spcBef>
                <a:spcPts val="0"/>
              </a:spcBef>
              <a:buClr>
                <a:srgbClr val="111111"/>
              </a:buClr>
              <a:buSzPct val="100000"/>
              <a:buNone/>
              <a:defRPr sz="1950" i="1"/>
            </a:lvl2pPr>
            <a:lvl3pPr lvl="2" rtl="0">
              <a:spcBef>
                <a:spcPts val="0"/>
              </a:spcBef>
              <a:buClr>
                <a:srgbClr val="111111"/>
              </a:buClr>
              <a:buSzPct val="100000"/>
              <a:buNone/>
              <a:defRPr sz="1950" i="1"/>
            </a:lvl3pPr>
            <a:lvl4pPr lvl="3" rtl="0">
              <a:spcBef>
                <a:spcPts val="0"/>
              </a:spcBef>
              <a:buClr>
                <a:srgbClr val="111111"/>
              </a:buClr>
              <a:buSzPct val="100000"/>
              <a:buNone/>
              <a:defRPr sz="1950" i="1"/>
            </a:lvl4pPr>
            <a:lvl5pPr lvl="4" rtl="0">
              <a:spcBef>
                <a:spcPts val="0"/>
              </a:spcBef>
              <a:buClr>
                <a:srgbClr val="111111"/>
              </a:buClr>
              <a:buSzPct val="100000"/>
              <a:buNone/>
              <a:defRPr sz="1950" i="1"/>
            </a:lvl5pPr>
            <a:lvl6pPr lvl="5" rtl="0">
              <a:spcBef>
                <a:spcPts val="0"/>
              </a:spcBef>
              <a:buClr>
                <a:srgbClr val="111111"/>
              </a:buClr>
              <a:buSzPct val="100000"/>
              <a:buNone/>
              <a:defRPr sz="1950" i="1"/>
            </a:lvl6pPr>
            <a:lvl7pPr lvl="6" rtl="0">
              <a:spcBef>
                <a:spcPts val="0"/>
              </a:spcBef>
              <a:buClr>
                <a:srgbClr val="111111"/>
              </a:buClr>
              <a:buSzPct val="100000"/>
              <a:buNone/>
              <a:defRPr sz="1950" i="1"/>
            </a:lvl7pPr>
            <a:lvl8pPr lvl="7" rtl="0">
              <a:spcBef>
                <a:spcPts val="0"/>
              </a:spcBef>
              <a:buClr>
                <a:srgbClr val="111111"/>
              </a:buClr>
              <a:buSzPct val="100000"/>
              <a:buNone/>
              <a:defRPr sz="1950" i="1"/>
            </a:lvl8pPr>
            <a:lvl9pPr lvl="8" rtl="0">
              <a:spcBef>
                <a:spcPts val="0"/>
              </a:spcBef>
              <a:buClr>
                <a:srgbClr val="111111"/>
              </a:buClr>
              <a:buSzPct val="100000"/>
              <a:buNone/>
              <a:defRPr sz="1950" i="1"/>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spTree>
      <p:nvGrpSpPr>
        <p:cNvPr id="1" name="Shape 15"/>
        <p:cNvGrpSpPr/>
        <p:nvPr/>
      </p:nvGrpSpPr>
      <p:grpSpPr>
        <a:xfrm>
          <a:off x="0" y="0"/>
          <a:ext cx="0" cy="0"/>
          <a:chOff x="0" y="0"/>
          <a:chExt cx="0" cy="0"/>
        </a:xfrm>
      </p:grpSpPr>
      <p:sp>
        <p:nvSpPr>
          <p:cNvPr id="16" name="Shape 16"/>
          <p:cNvSpPr/>
          <p:nvPr/>
        </p:nvSpPr>
        <p:spPr>
          <a:xfrm>
            <a:off x="1169103" y="721350"/>
            <a:ext cx="7441499" cy="4022100"/>
          </a:xfrm>
          <a:prstGeom prst="rect">
            <a:avLst/>
          </a:prstGeom>
          <a:solidFill>
            <a:srgbClr val="EFEFEF"/>
          </a:solidFill>
          <a:ln>
            <a:noFill/>
          </a:ln>
        </p:spPr>
        <p:txBody>
          <a:bodyPr lIns="68569" tIns="68569" rIns="68569" bIns="68569" anchor="ctr" anchorCtr="0">
            <a:noAutofit/>
          </a:bodyPr>
          <a:lstStyle/>
          <a:p>
            <a:pPr lvl="0">
              <a:spcBef>
                <a:spcPts val="0"/>
              </a:spcBef>
              <a:buNone/>
            </a:pPr>
            <a:endParaRPr sz="1050"/>
          </a:p>
        </p:txBody>
      </p:sp>
      <p:sp>
        <p:nvSpPr>
          <p:cNvPr id="17" name="Shape 17"/>
          <p:cNvSpPr txBox="1">
            <a:spLocks noGrp="1"/>
          </p:cNvSpPr>
          <p:nvPr>
            <p:ph type="body" idx="1"/>
          </p:nvPr>
        </p:nvSpPr>
        <p:spPr>
          <a:xfrm>
            <a:off x="2402275" y="1230883"/>
            <a:ext cx="5573700" cy="3026699"/>
          </a:xfrm>
          <a:prstGeom prst="rect">
            <a:avLst/>
          </a:prstGeom>
        </p:spPr>
        <p:txBody>
          <a:bodyPr lIns="91425" tIns="91425" rIns="91425" bIns="91425" anchor="t" anchorCtr="0"/>
          <a:lstStyle>
            <a:lvl1pPr lvl="0" rtl="0">
              <a:spcBef>
                <a:spcPts val="0"/>
              </a:spcBef>
              <a:buSzPct val="100000"/>
              <a:buFont typeface="Georgia"/>
              <a:defRPr sz="2850" i="1">
                <a:latin typeface="Georgia"/>
                <a:ea typeface="Georgia"/>
                <a:cs typeface="Georgia"/>
                <a:sym typeface="Georgia"/>
              </a:defRPr>
            </a:lvl1pPr>
            <a:lvl2pPr lvl="1" rtl="0">
              <a:spcBef>
                <a:spcPts val="0"/>
              </a:spcBef>
              <a:buSzPct val="100000"/>
              <a:buFont typeface="Georgia"/>
              <a:defRPr sz="2850" i="1">
                <a:latin typeface="Georgia"/>
                <a:ea typeface="Georgia"/>
                <a:cs typeface="Georgia"/>
                <a:sym typeface="Georgia"/>
              </a:defRPr>
            </a:lvl2pPr>
            <a:lvl3pPr lvl="2" rtl="0">
              <a:spcBef>
                <a:spcPts val="0"/>
              </a:spcBef>
              <a:buSzPct val="100000"/>
              <a:buFont typeface="Georgia"/>
              <a:defRPr sz="2850" i="1">
                <a:latin typeface="Georgia"/>
                <a:ea typeface="Georgia"/>
                <a:cs typeface="Georgia"/>
                <a:sym typeface="Georgia"/>
              </a:defRPr>
            </a:lvl3pPr>
            <a:lvl4pPr lvl="3" rtl="0">
              <a:spcBef>
                <a:spcPts val="0"/>
              </a:spcBef>
              <a:buSzPct val="100000"/>
              <a:buFont typeface="Georgia"/>
              <a:defRPr sz="2850" i="1">
                <a:latin typeface="Georgia"/>
                <a:ea typeface="Georgia"/>
                <a:cs typeface="Georgia"/>
                <a:sym typeface="Georgia"/>
              </a:defRPr>
            </a:lvl4pPr>
            <a:lvl5pPr lvl="4" rtl="0">
              <a:spcBef>
                <a:spcPts val="0"/>
              </a:spcBef>
              <a:buSzPct val="100000"/>
              <a:buFont typeface="Georgia"/>
              <a:defRPr sz="2850" i="1">
                <a:latin typeface="Georgia"/>
                <a:ea typeface="Georgia"/>
                <a:cs typeface="Georgia"/>
                <a:sym typeface="Georgia"/>
              </a:defRPr>
            </a:lvl5pPr>
            <a:lvl6pPr lvl="5" rtl="0">
              <a:spcBef>
                <a:spcPts val="0"/>
              </a:spcBef>
              <a:buSzPct val="100000"/>
              <a:buFont typeface="Georgia"/>
              <a:defRPr sz="2850" i="1">
                <a:latin typeface="Georgia"/>
                <a:ea typeface="Georgia"/>
                <a:cs typeface="Georgia"/>
                <a:sym typeface="Georgia"/>
              </a:defRPr>
            </a:lvl6pPr>
            <a:lvl7pPr lvl="6" rtl="0">
              <a:spcBef>
                <a:spcPts val="0"/>
              </a:spcBef>
              <a:buSzPct val="100000"/>
              <a:buFont typeface="Georgia"/>
              <a:defRPr sz="2850" i="1">
                <a:latin typeface="Georgia"/>
                <a:ea typeface="Georgia"/>
                <a:cs typeface="Georgia"/>
                <a:sym typeface="Georgia"/>
              </a:defRPr>
            </a:lvl7pPr>
            <a:lvl8pPr lvl="7" rtl="0">
              <a:spcBef>
                <a:spcPts val="0"/>
              </a:spcBef>
              <a:buSzPct val="100000"/>
              <a:buFont typeface="Georgia"/>
              <a:defRPr sz="2850" i="1">
                <a:latin typeface="Georgia"/>
                <a:ea typeface="Georgia"/>
                <a:cs typeface="Georgia"/>
                <a:sym typeface="Georgia"/>
              </a:defRPr>
            </a:lvl8pPr>
            <a:lvl9pPr lvl="8">
              <a:spcBef>
                <a:spcPts val="0"/>
              </a:spcBef>
              <a:buSzPct val="100000"/>
              <a:buFont typeface="Georgia"/>
              <a:defRPr sz="2850" i="1">
                <a:latin typeface="Georgia"/>
                <a:ea typeface="Georgia"/>
                <a:cs typeface="Georgia"/>
                <a:sym typeface="Georgia"/>
              </a:defRPr>
            </a:lvl9pPr>
          </a:lstStyle>
          <a:p>
            <a:endParaRPr/>
          </a:p>
        </p:txBody>
      </p:sp>
      <p:sp>
        <p:nvSpPr>
          <p:cNvPr id="18" name="Shape 18"/>
          <p:cNvSpPr txBox="1"/>
          <p:nvPr/>
        </p:nvSpPr>
        <p:spPr>
          <a:xfrm>
            <a:off x="208375" y="434500"/>
            <a:ext cx="1957200" cy="653624"/>
          </a:xfrm>
          <a:prstGeom prst="rect">
            <a:avLst/>
          </a:prstGeom>
          <a:noFill/>
          <a:ln>
            <a:noFill/>
          </a:ln>
        </p:spPr>
        <p:txBody>
          <a:bodyPr lIns="68569" tIns="68569" rIns="68569" bIns="68569" anchor="t" anchorCtr="0">
            <a:noAutofit/>
          </a:bodyPr>
          <a:lstStyle/>
          <a:p>
            <a:pPr lvl="0" algn="ctr">
              <a:spcBef>
                <a:spcPts val="0"/>
              </a:spcBef>
              <a:buNone/>
            </a:pPr>
            <a:r>
              <a:rPr lang="en" sz="7500" b="1">
                <a:solidFill>
                  <a:srgbClr val="FF0000"/>
                </a:solidFill>
              </a:rPr>
              <a:t>“</a:t>
            </a:r>
          </a:p>
        </p:txBody>
      </p:sp>
      <p:sp>
        <p:nvSpPr>
          <p:cNvPr id="19" name="Shape 19"/>
          <p:cNvSpPr/>
          <p:nvPr/>
        </p:nvSpPr>
        <p:spPr>
          <a:xfrm>
            <a:off x="539124" y="404341"/>
            <a:ext cx="1295699" cy="971774"/>
          </a:xfrm>
          <a:prstGeom prst="rect">
            <a:avLst/>
          </a:prstGeom>
          <a:noFill/>
          <a:ln w="76200" cap="flat" cmpd="sng">
            <a:solidFill>
              <a:srgbClr val="FF0000"/>
            </a:solidFill>
            <a:prstDash val="solid"/>
            <a:miter/>
            <a:headEnd type="none" w="med" len="med"/>
            <a:tailEnd type="none" w="med" len="med"/>
          </a:ln>
        </p:spPr>
        <p:txBody>
          <a:bodyPr lIns="68569" tIns="68569" rIns="68569" bIns="68569" anchor="ctr" anchorCtr="0">
            <a:noAutofit/>
          </a:bodyPr>
          <a:lstStyle/>
          <a:p>
            <a:pPr lvl="0">
              <a:spcBef>
                <a:spcPts val="0"/>
              </a:spcBef>
              <a:buNone/>
            </a:pPr>
            <a:endParaRPr sz="105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0"/>
        <p:cNvGrpSpPr/>
        <p:nvPr/>
      </p:nvGrpSpPr>
      <p:grpSpPr>
        <a:xfrm>
          <a:off x="0" y="0"/>
          <a:ext cx="0" cy="0"/>
          <a:chOff x="0" y="0"/>
          <a:chExt cx="0" cy="0"/>
        </a:xfrm>
      </p:grpSpPr>
      <p:sp>
        <p:nvSpPr>
          <p:cNvPr id="21" name="Shape 21"/>
          <p:cNvSpPr/>
          <p:nvPr/>
        </p:nvSpPr>
        <p:spPr>
          <a:xfrm>
            <a:off x="1169103" y="721350"/>
            <a:ext cx="7441499" cy="4022100"/>
          </a:xfrm>
          <a:prstGeom prst="rect">
            <a:avLst/>
          </a:prstGeom>
          <a:solidFill>
            <a:srgbClr val="EFEFEF"/>
          </a:solidFill>
          <a:ln>
            <a:noFill/>
          </a:ln>
        </p:spPr>
        <p:txBody>
          <a:bodyPr lIns="68569" tIns="68569" rIns="68569" bIns="68569" anchor="ctr" anchorCtr="0">
            <a:noAutofit/>
          </a:bodyPr>
          <a:lstStyle/>
          <a:p>
            <a:pPr lvl="0">
              <a:spcBef>
                <a:spcPts val="0"/>
              </a:spcBef>
              <a:buNone/>
            </a:pPr>
            <a:endParaRPr sz="1050"/>
          </a:p>
        </p:txBody>
      </p:sp>
      <p:sp>
        <p:nvSpPr>
          <p:cNvPr id="22" name="Shape 22"/>
          <p:cNvSpPr txBox="1">
            <a:spLocks noGrp="1"/>
          </p:cNvSpPr>
          <p:nvPr>
            <p:ph type="title"/>
          </p:nvPr>
        </p:nvSpPr>
        <p:spPr>
          <a:xfrm>
            <a:off x="533403" y="400052"/>
            <a:ext cx="2106599" cy="9818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body" idx="1"/>
          </p:nvPr>
        </p:nvSpPr>
        <p:spPr>
          <a:xfrm>
            <a:off x="3203050" y="903938"/>
            <a:ext cx="5185199" cy="3674700"/>
          </a:xfrm>
          <a:prstGeom prst="rect">
            <a:avLst/>
          </a:prstGeom>
        </p:spPr>
        <p:txBody>
          <a:bodyPr lIns="91425" tIns="91425" rIns="91425" bIns="91425" anchor="t" anchorCtr="0"/>
          <a:lstStyle>
            <a:lvl1pPr lvl="0">
              <a:spcBef>
                <a:spcPts val="0"/>
              </a:spcBef>
              <a:buSzPct val="100000"/>
              <a:defRPr sz="2100"/>
            </a:lvl1pPr>
            <a:lvl2pPr lvl="1">
              <a:spcBef>
                <a:spcPts val="0"/>
              </a:spcBef>
              <a:buSzPct val="100000"/>
              <a:defRPr sz="1650"/>
            </a:lvl2pPr>
            <a:lvl3pPr lvl="2">
              <a:spcBef>
                <a:spcPts val="0"/>
              </a:spcBef>
              <a:buSzPct val="100000"/>
              <a:defRPr sz="1650"/>
            </a:lvl3pPr>
            <a:lvl4pPr lvl="3">
              <a:spcBef>
                <a:spcPts val="0"/>
              </a:spcBef>
              <a:buSzPct val="100000"/>
              <a:defRPr sz="1650"/>
            </a:lvl4pPr>
            <a:lvl5pPr lvl="4">
              <a:spcBef>
                <a:spcPts val="0"/>
              </a:spcBef>
              <a:buSzPct val="100000"/>
              <a:defRPr sz="1650"/>
            </a:lvl5pPr>
            <a:lvl6pPr lvl="5">
              <a:spcBef>
                <a:spcPts val="0"/>
              </a:spcBef>
              <a:buSzPct val="100000"/>
              <a:defRPr sz="1650"/>
            </a:lvl6pPr>
            <a:lvl7pPr lvl="6">
              <a:spcBef>
                <a:spcPts val="0"/>
              </a:spcBef>
              <a:buSzPct val="100000"/>
              <a:defRPr sz="1650"/>
            </a:lvl7pPr>
            <a:lvl8pPr lvl="7">
              <a:spcBef>
                <a:spcPts val="0"/>
              </a:spcBef>
              <a:buSzPct val="100000"/>
              <a:defRPr sz="1650"/>
            </a:lvl8pPr>
            <a:lvl9pPr lvl="8">
              <a:spcBef>
                <a:spcPts val="0"/>
              </a:spcBef>
              <a:buSzPct val="100000"/>
              <a:defRPr sz="165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4"/>
        <p:cNvGrpSpPr/>
        <p:nvPr/>
      </p:nvGrpSpPr>
      <p:grpSpPr>
        <a:xfrm>
          <a:off x="0" y="0"/>
          <a:ext cx="0" cy="0"/>
          <a:chOff x="0" y="0"/>
          <a:chExt cx="0" cy="0"/>
        </a:xfrm>
      </p:grpSpPr>
      <p:sp>
        <p:nvSpPr>
          <p:cNvPr id="25" name="Shape 25"/>
          <p:cNvSpPr/>
          <p:nvPr/>
        </p:nvSpPr>
        <p:spPr>
          <a:xfrm>
            <a:off x="1169103" y="721350"/>
            <a:ext cx="7441499" cy="4022100"/>
          </a:xfrm>
          <a:prstGeom prst="rect">
            <a:avLst/>
          </a:prstGeom>
          <a:solidFill>
            <a:srgbClr val="EFEFEF"/>
          </a:solidFill>
          <a:ln>
            <a:noFill/>
          </a:ln>
        </p:spPr>
        <p:txBody>
          <a:bodyPr lIns="68569" tIns="68569" rIns="68569" bIns="68569" anchor="ctr" anchorCtr="0">
            <a:noAutofit/>
          </a:bodyPr>
          <a:lstStyle/>
          <a:p>
            <a:pPr lvl="0">
              <a:spcBef>
                <a:spcPts val="0"/>
              </a:spcBef>
              <a:buNone/>
            </a:pPr>
            <a:endParaRPr sz="1050"/>
          </a:p>
        </p:txBody>
      </p:sp>
      <p:sp>
        <p:nvSpPr>
          <p:cNvPr id="26" name="Shape 26"/>
          <p:cNvSpPr txBox="1">
            <a:spLocks noGrp="1"/>
          </p:cNvSpPr>
          <p:nvPr>
            <p:ph type="title"/>
          </p:nvPr>
        </p:nvSpPr>
        <p:spPr>
          <a:xfrm>
            <a:off x="533403" y="400052"/>
            <a:ext cx="2106599" cy="9818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body" idx="1"/>
          </p:nvPr>
        </p:nvSpPr>
        <p:spPr>
          <a:xfrm>
            <a:off x="3012775" y="1052494"/>
            <a:ext cx="2597400" cy="3532050"/>
          </a:xfrm>
          <a:prstGeom prst="rect">
            <a:avLst/>
          </a:prstGeom>
        </p:spPr>
        <p:txBody>
          <a:bodyPr lIns="91425" tIns="91425" rIns="91425" bIns="91425" anchor="t" anchorCtr="0"/>
          <a:lstStyle>
            <a:lvl1pPr lvl="0">
              <a:spcBef>
                <a:spcPts val="0"/>
              </a:spcBef>
              <a:buSzPct val="100000"/>
              <a:defRPr sz="1500"/>
            </a:lvl1pPr>
            <a:lvl2pPr lvl="1">
              <a:spcBef>
                <a:spcPts val="0"/>
              </a:spcBef>
              <a:buSzPct val="100000"/>
              <a:defRPr sz="1500"/>
            </a:lvl2pPr>
            <a:lvl3pPr lvl="2">
              <a:spcBef>
                <a:spcPts val="0"/>
              </a:spcBef>
              <a:buSzPct val="100000"/>
              <a:defRPr sz="1500"/>
            </a:lvl3pPr>
            <a:lvl4pPr lvl="3">
              <a:spcBef>
                <a:spcPts val="0"/>
              </a:spcBef>
              <a:buSzPct val="100000"/>
              <a:defRPr sz="1500"/>
            </a:lvl4pPr>
            <a:lvl5pPr lvl="4">
              <a:spcBef>
                <a:spcPts val="0"/>
              </a:spcBef>
              <a:buSzPct val="100000"/>
              <a:defRPr sz="1500"/>
            </a:lvl5pPr>
            <a:lvl6pPr lvl="5">
              <a:spcBef>
                <a:spcPts val="0"/>
              </a:spcBef>
              <a:buSzPct val="100000"/>
              <a:defRPr sz="1500"/>
            </a:lvl6pPr>
            <a:lvl7pPr lvl="6">
              <a:spcBef>
                <a:spcPts val="0"/>
              </a:spcBef>
              <a:buSzPct val="100000"/>
              <a:defRPr sz="1500"/>
            </a:lvl7pPr>
            <a:lvl8pPr lvl="7">
              <a:spcBef>
                <a:spcPts val="0"/>
              </a:spcBef>
              <a:buSzPct val="100000"/>
              <a:defRPr sz="1500"/>
            </a:lvl8pPr>
            <a:lvl9pPr lvl="8">
              <a:spcBef>
                <a:spcPts val="0"/>
              </a:spcBef>
              <a:buSzPct val="100000"/>
              <a:defRPr sz="1500"/>
            </a:lvl9pPr>
          </a:lstStyle>
          <a:p>
            <a:endParaRPr/>
          </a:p>
        </p:txBody>
      </p:sp>
      <p:sp>
        <p:nvSpPr>
          <p:cNvPr id="28" name="Shape 28"/>
          <p:cNvSpPr txBox="1">
            <a:spLocks noGrp="1"/>
          </p:cNvSpPr>
          <p:nvPr>
            <p:ph type="body" idx="2"/>
          </p:nvPr>
        </p:nvSpPr>
        <p:spPr>
          <a:xfrm>
            <a:off x="5766772" y="1052494"/>
            <a:ext cx="2597400" cy="3532050"/>
          </a:xfrm>
          <a:prstGeom prst="rect">
            <a:avLst/>
          </a:prstGeom>
        </p:spPr>
        <p:txBody>
          <a:bodyPr lIns="91425" tIns="91425" rIns="91425" bIns="91425" anchor="t" anchorCtr="0"/>
          <a:lstStyle>
            <a:lvl1pPr lvl="0">
              <a:spcBef>
                <a:spcPts val="0"/>
              </a:spcBef>
              <a:buSzPct val="100000"/>
              <a:defRPr sz="1500"/>
            </a:lvl1pPr>
            <a:lvl2pPr lvl="1">
              <a:spcBef>
                <a:spcPts val="0"/>
              </a:spcBef>
              <a:buSzPct val="100000"/>
              <a:defRPr sz="1500"/>
            </a:lvl2pPr>
            <a:lvl3pPr lvl="2">
              <a:spcBef>
                <a:spcPts val="0"/>
              </a:spcBef>
              <a:buSzPct val="100000"/>
              <a:defRPr sz="1500"/>
            </a:lvl3pPr>
            <a:lvl4pPr lvl="3">
              <a:spcBef>
                <a:spcPts val="0"/>
              </a:spcBef>
              <a:buSzPct val="100000"/>
              <a:defRPr sz="1500"/>
            </a:lvl4pPr>
            <a:lvl5pPr lvl="4">
              <a:spcBef>
                <a:spcPts val="0"/>
              </a:spcBef>
              <a:buSzPct val="100000"/>
              <a:defRPr sz="1500"/>
            </a:lvl5pPr>
            <a:lvl6pPr lvl="5">
              <a:spcBef>
                <a:spcPts val="0"/>
              </a:spcBef>
              <a:buSzPct val="100000"/>
              <a:defRPr sz="1500"/>
            </a:lvl6pPr>
            <a:lvl7pPr lvl="6">
              <a:spcBef>
                <a:spcPts val="0"/>
              </a:spcBef>
              <a:buSzPct val="100000"/>
              <a:defRPr sz="1500"/>
            </a:lvl7pPr>
            <a:lvl8pPr lvl="7">
              <a:spcBef>
                <a:spcPts val="0"/>
              </a:spcBef>
              <a:buSzPct val="100000"/>
              <a:defRPr sz="1500"/>
            </a:lvl8pPr>
            <a:lvl9pPr lvl="8">
              <a:spcBef>
                <a:spcPts val="0"/>
              </a:spcBef>
              <a:buSzPct val="100000"/>
              <a:defRPr sz="1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29"/>
        <p:cNvGrpSpPr/>
        <p:nvPr/>
      </p:nvGrpSpPr>
      <p:grpSpPr>
        <a:xfrm>
          <a:off x="0" y="0"/>
          <a:ext cx="0" cy="0"/>
          <a:chOff x="0" y="0"/>
          <a:chExt cx="0" cy="0"/>
        </a:xfrm>
      </p:grpSpPr>
      <p:sp>
        <p:nvSpPr>
          <p:cNvPr id="30" name="Shape 30"/>
          <p:cNvSpPr/>
          <p:nvPr/>
        </p:nvSpPr>
        <p:spPr>
          <a:xfrm>
            <a:off x="1169103" y="721350"/>
            <a:ext cx="7441499" cy="4022100"/>
          </a:xfrm>
          <a:prstGeom prst="rect">
            <a:avLst/>
          </a:prstGeom>
          <a:solidFill>
            <a:srgbClr val="EFEFEF"/>
          </a:solidFill>
          <a:ln>
            <a:noFill/>
          </a:ln>
        </p:spPr>
        <p:txBody>
          <a:bodyPr lIns="68569" tIns="68569" rIns="68569" bIns="68569" anchor="ctr" anchorCtr="0">
            <a:noAutofit/>
          </a:bodyPr>
          <a:lstStyle/>
          <a:p>
            <a:pPr lvl="0">
              <a:spcBef>
                <a:spcPts val="0"/>
              </a:spcBef>
              <a:buNone/>
            </a:pPr>
            <a:endParaRPr sz="1050"/>
          </a:p>
        </p:txBody>
      </p:sp>
      <p:sp>
        <p:nvSpPr>
          <p:cNvPr id="31" name="Shape 31"/>
          <p:cNvSpPr txBox="1">
            <a:spLocks noGrp="1"/>
          </p:cNvSpPr>
          <p:nvPr>
            <p:ph type="title"/>
          </p:nvPr>
        </p:nvSpPr>
        <p:spPr>
          <a:xfrm>
            <a:off x="533403" y="400052"/>
            <a:ext cx="2106599" cy="9818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2" name="Shape 32"/>
          <p:cNvSpPr txBox="1">
            <a:spLocks noGrp="1"/>
          </p:cNvSpPr>
          <p:nvPr>
            <p:ph type="body" idx="1"/>
          </p:nvPr>
        </p:nvSpPr>
        <p:spPr>
          <a:xfrm>
            <a:off x="1442953" y="1551976"/>
            <a:ext cx="2233499" cy="3014775"/>
          </a:xfrm>
          <a:prstGeom prst="rect">
            <a:avLst/>
          </a:prstGeom>
        </p:spPr>
        <p:txBody>
          <a:bodyPr lIns="91425" tIns="91425" rIns="91425" bIns="91425" anchor="t" anchorCtr="0"/>
          <a:lstStyle>
            <a:lvl1pPr lvl="0" rtl="0">
              <a:spcBef>
                <a:spcPts val="0"/>
              </a:spcBef>
              <a:buSzPct val="100000"/>
              <a:defRPr sz="1350"/>
            </a:lvl1pPr>
            <a:lvl2pPr lvl="1" rtl="0">
              <a:spcBef>
                <a:spcPts val="0"/>
              </a:spcBef>
              <a:buSzPct val="100000"/>
              <a:defRPr sz="1350"/>
            </a:lvl2pPr>
            <a:lvl3pPr lvl="2" rtl="0">
              <a:spcBef>
                <a:spcPts val="0"/>
              </a:spcBef>
              <a:buSzPct val="100000"/>
              <a:defRPr sz="135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3" name="Shape 33"/>
          <p:cNvSpPr txBox="1">
            <a:spLocks noGrp="1"/>
          </p:cNvSpPr>
          <p:nvPr>
            <p:ph type="body" idx="2"/>
          </p:nvPr>
        </p:nvSpPr>
        <p:spPr>
          <a:xfrm>
            <a:off x="3790878" y="1551976"/>
            <a:ext cx="2233499" cy="3014775"/>
          </a:xfrm>
          <a:prstGeom prst="rect">
            <a:avLst/>
          </a:prstGeom>
        </p:spPr>
        <p:txBody>
          <a:bodyPr lIns="91425" tIns="91425" rIns="91425" bIns="91425" anchor="t" anchorCtr="0"/>
          <a:lstStyle>
            <a:lvl1pPr lvl="0" rtl="0">
              <a:spcBef>
                <a:spcPts val="0"/>
              </a:spcBef>
              <a:buSzPct val="100000"/>
              <a:defRPr sz="1350"/>
            </a:lvl1pPr>
            <a:lvl2pPr lvl="1" rtl="0">
              <a:spcBef>
                <a:spcPts val="0"/>
              </a:spcBef>
              <a:buSzPct val="100000"/>
              <a:defRPr sz="1350"/>
            </a:lvl2pPr>
            <a:lvl3pPr lvl="2" rtl="0">
              <a:spcBef>
                <a:spcPts val="0"/>
              </a:spcBef>
              <a:buSzPct val="100000"/>
              <a:defRPr sz="135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4" name="Shape 34"/>
          <p:cNvSpPr txBox="1">
            <a:spLocks noGrp="1"/>
          </p:cNvSpPr>
          <p:nvPr>
            <p:ph type="body" idx="3"/>
          </p:nvPr>
        </p:nvSpPr>
        <p:spPr>
          <a:xfrm>
            <a:off x="6138803" y="1551976"/>
            <a:ext cx="2233499" cy="3014775"/>
          </a:xfrm>
          <a:prstGeom prst="rect">
            <a:avLst/>
          </a:prstGeom>
        </p:spPr>
        <p:txBody>
          <a:bodyPr lIns="91425" tIns="91425" rIns="91425" bIns="91425" anchor="t" anchorCtr="0"/>
          <a:lstStyle>
            <a:lvl1pPr lvl="0" rtl="0">
              <a:spcBef>
                <a:spcPts val="0"/>
              </a:spcBef>
              <a:buSzPct val="100000"/>
              <a:defRPr sz="1350"/>
            </a:lvl1pPr>
            <a:lvl2pPr lvl="1" rtl="0">
              <a:spcBef>
                <a:spcPts val="0"/>
              </a:spcBef>
              <a:buSzPct val="100000"/>
              <a:defRPr sz="1350"/>
            </a:lvl2pPr>
            <a:lvl3pPr lvl="2" rtl="0">
              <a:spcBef>
                <a:spcPts val="0"/>
              </a:spcBef>
              <a:buSzPct val="100000"/>
              <a:defRPr sz="135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5"/>
        <p:cNvGrpSpPr/>
        <p:nvPr/>
      </p:nvGrpSpPr>
      <p:grpSpPr>
        <a:xfrm>
          <a:off x="0" y="0"/>
          <a:ext cx="0" cy="0"/>
          <a:chOff x="0" y="0"/>
          <a:chExt cx="0" cy="0"/>
        </a:xfrm>
      </p:grpSpPr>
      <p:sp>
        <p:nvSpPr>
          <p:cNvPr id="36" name="Shape 36"/>
          <p:cNvSpPr/>
          <p:nvPr/>
        </p:nvSpPr>
        <p:spPr>
          <a:xfrm>
            <a:off x="1169103" y="721350"/>
            <a:ext cx="7441499" cy="4022100"/>
          </a:xfrm>
          <a:prstGeom prst="rect">
            <a:avLst/>
          </a:prstGeom>
          <a:solidFill>
            <a:srgbClr val="EFEFEF"/>
          </a:solidFill>
          <a:ln>
            <a:noFill/>
          </a:ln>
        </p:spPr>
        <p:txBody>
          <a:bodyPr lIns="68569" tIns="68569" rIns="68569" bIns="68569" anchor="ctr" anchorCtr="0">
            <a:noAutofit/>
          </a:bodyPr>
          <a:lstStyle/>
          <a:p>
            <a:pPr lvl="0">
              <a:spcBef>
                <a:spcPts val="0"/>
              </a:spcBef>
              <a:buNone/>
            </a:pPr>
            <a:endParaRPr sz="1050"/>
          </a:p>
        </p:txBody>
      </p:sp>
      <p:sp>
        <p:nvSpPr>
          <p:cNvPr id="37" name="Shape 37"/>
          <p:cNvSpPr txBox="1">
            <a:spLocks noGrp="1"/>
          </p:cNvSpPr>
          <p:nvPr>
            <p:ph type="title"/>
          </p:nvPr>
        </p:nvSpPr>
        <p:spPr>
          <a:xfrm>
            <a:off x="533403" y="400052"/>
            <a:ext cx="2106599" cy="9818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38"/>
        <p:cNvGrpSpPr/>
        <p:nvPr/>
      </p:nvGrpSpPr>
      <p:grpSpPr>
        <a:xfrm>
          <a:off x="0" y="0"/>
          <a:ext cx="0" cy="0"/>
          <a:chOff x="0" y="0"/>
          <a:chExt cx="0" cy="0"/>
        </a:xfrm>
      </p:grpSpPr>
      <p:sp>
        <p:nvSpPr>
          <p:cNvPr id="39" name="Shape 39"/>
          <p:cNvSpPr/>
          <p:nvPr/>
        </p:nvSpPr>
        <p:spPr>
          <a:xfrm>
            <a:off x="1169103" y="400043"/>
            <a:ext cx="7441499" cy="4022100"/>
          </a:xfrm>
          <a:prstGeom prst="rect">
            <a:avLst/>
          </a:prstGeom>
          <a:solidFill>
            <a:srgbClr val="EFEFEF"/>
          </a:solidFill>
          <a:ln>
            <a:noFill/>
          </a:ln>
        </p:spPr>
        <p:txBody>
          <a:bodyPr lIns="68569" tIns="68569" rIns="68569" bIns="68569" anchor="ctr" anchorCtr="0">
            <a:noAutofit/>
          </a:bodyPr>
          <a:lstStyle/>
          <a:p>
            <a:pPr lvl="0">
              <a:spcBef>
                <a:spcPts val="0"/>
              </a:spcBef>
              <a:buNone/>
            </a:pPr>
            <a:endParaRPr sz="1050"/>
          </a:p>
        </p:txBody>
      </p:sp>
      <p:sp>
        <p:nvSpPr>
          <p:cNvPr id="40" name="Shape 40"/>
          <p:cNvSpPr txBox="1">
            <a:spLocks noGrp="1"/>
          </p:cNvSpPr>
          <p:nvPr>
            <p:ph type="body" idx="1"/>
          </p:nvPr>
        </p:nvSpPr>
        <p:spPr>
          <a:xfrm>
            <a:off x="533403" y="4223926"/>
            <a:ext cx="2106599" cy="519525"/>
          </a:xfrm>
          <a:prstGeom prst="rect">
            <a:avLst/>
          </a:prstGeom>
          <a:ln w="76200" cap="flat" cmpd="sng">
            <a:solidFill>
              <a:srgbClr val="FF0000"/>
            </a:solidFill>
            <a:prstDash val="solid"/>
            <a:miter/>
            <a:headEnd type="none" w="med" len="med"/>
            <a:tailEnd type="none" w="med" len="med"/>
          </a:ln>
        </p:spPr>
        <p:txBody>
          <a:bodyPr lIns="91425" tIns="91425" rIns="91425" bIns="91425" anchor="b" anchorCtr="0"/>
          <a:lstStyle>
            <a:lvl1pPr lvl="0">
              <a:spcBef>
                <a:spcPts val="270"/>
              </a:spcBef>
              <a:buSzPct val="100000"/>
              <a:buNone/>
              <a:defRPr sz="1350">
                <a:solidFill>
                  <a:srgbClr val="999999"/>
                </a:solidFill>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1"/>
        <p:cNvGrpSpPr/>
        <p:nvPr/>
      </p:nvGrpSpPr>
      <p:grpSpPr>
        <a:xfrm>
          <a:off x="0" y="0"/>
          <a:ext cx="0" cy="0"/>
          <a:chOff x="0" y="0"/>
          <a:chExt cx="0" cy="0"/>
        </a:xfrm>
      </p:grpSpPr>
      <p:sp>
        <p:nvSpPr>
          <p:cNvPr id="42" name="Shape 42"/>
          <p:cNvSpPr/>
          <p:nvPr/>
        </p:nvSpPr>
        <p:spPr>
          <a:xfrm>
            <a:off x="759903" y="560700"/>
            <a:ext cx="7624199" cy="4022100"/>
          </a:xfrm>
          <a:prstGeom prst="rect">
            <a:avLst/>
          </a:prstGeom>
          <a:solidFill>
            <a:srgbClr val="EFEFEF"/>
          </a:solidFill>
          <a:ln>
            <a:noFill/>
          </a:ln>
        </p:spPr>
        <p:txBody>
          <a:bodyPr lIns="68569" tIns="68569" rIns="68569" bIns="68569" anchor="ctr" anchorCtr="0">
            <a:noAutofit/>
          </a:bodyPr>
          <a:lstStyle/>
          <a:p>
            <a:pPr lvl="0">
              <a:spcBef>
                <a:spcPts val="0"/>
              </a:spcBef>
              <a:buNone/>
            </a:pPr>
            <a:endParaRPr sz="105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533403" y="400052"/>
            <a:ext cx="2106599" cy="981899"/>
          </a:xfrm>
          <a:prstGeom prst="rect">
            <a:avLst/>
          </a:prstGeom>
          <a:noFill/>
          <a:ln w="76200" cap="flat" cmpd="sng">
            <a:solidFill>
              <a:srgbClr val="FF0000"/>
            </a:solidFill>
            <a:prstDash val="solid"/>
            <a:miter/>
            <a:headEnd type="none" w="med" len="med"/>
            <a:tailEnd type="none" w="med" len="med"/>
          </a:ln>
        </p:spPr>
        <p:txBody>
          <a:bodyPr lIns="91425" tIns="91425" rIns="91425" bIns="91425" anchor="t" anchorCtr="0"/>
          <a:lstStyle>
            <a:lvl1pPr lvl="0">
              <a:spcBef>
                <a:spcPts val="0"/>
              </a:spcBef>
              <a:buClr>
                <a:srgbClr val="999999"/>
              </a:buClr>
              <a:buSzPct val="100000"/>
              <a:buFont typeface="Roboto Slab"/>
              <a:buNone/>
              <a:defRPr sz="2400">
                <a:solidFill>
                  <a:srgbClr val="999999"/>
                </a:solidFill>
                <a:latin typeface="Roboto Slab"/>
                <a:ea typeface="Roboto Slab"/>
                <a:cs typeface="Roboto Slab"/>
                <a:sym typeface="Roboto Slab"/>
              </a:defRPr>
            </a:lvl1pPr>
            <a:lvl2pPr lvl="1">
              <a:spcBef>
                <a:spcPts val="0"/>
              </a:spcBef>
              <a:buClr>
                <a:srgbClr val="999999"/>
              </a:buClr>
              <a:buSzPct val="100000"/>
              <a:buFont typeface="Roboto Slab"/>
              <a:buNone/>
              <a:defRPr sz="2400">
                <a:solidFill>
                  <a:srgbClr val="999999"/>
                </a:solidFill>
                <a:latin typeface="Roboto Slab"/>
                <a:ea typeface="Roboto Slab"/>
                <a:cs typeface="Roboto Slab"/>
                <a:sym typeface="Roboto Slab"/>
              </a:defRPr>
            </a:lvl2pPr>
            <a:lvl3pPr lvl="2">
              <a:spcBef>
                <a:spcPts val="0"/>
              </a:spcBef>
              <a:buClr>
                <a:srgbClr val="999999"/>
              </a:buClr>
              <a:buSzPct val="100000"/>
              <a:buFont typeface="Roboto Slab"/>
              <a:buNone/>
              <a:defRPr sz="2400">
                <a:solidFill>
                  <a:srgbClr val="999999"/>
                </a:solidFill>
                <a:latin typeface="Roboto Slab"/>
                <a:ea typeface="Roboto Slab"/>
                <a:cs typeface="Roboto Slab"/>
                <a:sym typeface="Roboto Slab"/>
              </a:defRPr>
            </a:lvl3pPr>
            <a:lvl4pPr lvl="3">
              <a:spcBef>
                <a:spcPts val="0"/>
              </a:spcBef>
              <a:buClr>
                <a:srgbClr val="999999"/>
              </a:buClr>
              <a:buSzPct val="100000"/>
              <a:buFont typeface="Roboto Slab"/>
              <a:buNone/>
              <a:defRPr sz="2400">
                <a:solidFill>
                  <a:srgbClr val="999999"/>
                </a:solidFill>
                <a:latin typeface="Roboto Slab"/>
                <a:ea typeface="Roboto Slab"/>
                <a:cs typeface="Roboto Slab"/>
                <a:sym typeface="Roboto Slab"/>
              </a:defRPr>
            </a:lvl4pPr>
            <a:lvl5pPr lvl="4">
              <a:spcBef>
                <a:spcPts val="0"/>
              </a:spcBef>
              <a:buClr>
                <a:srgbClr val="999999"/>
              </a:buClr>
              <a:buSzPct val="100000"/>
              <a:buFont typeface="Roboto Slab"/>
              <a:buNone/>
              <a:defRPr sz="2400">
                <a:solidFill>
                  <a:srgbClr val="999999"/>
                </a:solidFill>
                <a:latin typeface="Roboto Slab"/>
                <a:ea typeface="Roboto Slab"/>
                <a:cs typeface="Roboto Slab"/>
                <a:sym typeface="Roboto Slab"/>
              </a:defRPr>
            </a:lvl5pPr>
            <a:lvl6pPr lvl="5">
              <a:spcBef>
                <a:spcPts val="0"/>
              </a:spcBef>
              <a:buClr>
                <a:srgbClr val="999999"/>
              </a:buClr>
              <a:buSzPct val="100000"/>
              <a:buFont typeface="Roboto Slab"/>
              <a:buNone/>
              <a:defRPr sz="2400">
                <a:solidFill>
                  <a:srgbClr val="999999"/>
                </a:solidFill>
                <a:latin typeface="Roboto Slab"/>
                <a:ea typeface="Roboto Slab"/>
                <a:cs typeface="Roboto Slab"/>
                <a:sym typeface="Roboto Slab"/>
              </a:defRPr>
            </a:lvl6pPr>
            <a:lvl7pPr lvl="6">
              <a:spcBef>
                <a:spcPts val="0"/>
              </a:spcBef>
              <a:buClr>
                <a:srgbClr val="999999"/>
              </a:buClr>
              <a:buSzPct val="100000"/>
              <a:buFont typeface="Roboto Slab"/>
              <a:buNone/>
              <a:defRPr sz="2400">
                <a:solidFill>
                  <a:srgbClr val="999999"/>
                </a:solidFill>
                <a:latin typeface="Roboto Slab"/>
                <a:ea typeface="Roboto Slab"/>
                <a:cs typeface="Roboto Slab"/>
                <a:sym typeface="Roboto Slab"/>
              </a:defRPr>
            </a:lvl7pPr>
            <a:lvl8pPr lvl="7">
              <a:spcBef>
                <a:spcPts val="0"/>
              </a:spcBef>
              <a:buClr>
                <a:srgbClr val="999999"/>
              </a:buClr>
              <a:buSzPct val="100000"/>
              <a:buFont typeface="Roboto Slab"/>
              <a:buNone/>
              <a:defRPr sz="2400">
                <a:solidFill>
                  <a:srgbClr val="999999"/>
                </a:solidFill>
                <a:latin typeface="Roboto Slab"/>
                <a:ea typeface="Roboto Slab"/>
                <a:cs typeface="Roboto Slab"/>
                <a:sym typeface="Roboto Slab"/>
              </a:defRPr>
            </a:lvl8pPr>
            <a:lvl9pPr lvl="8">
              <a:spcBef>
                <a:spcPts val="0"/>
              </a:spcBef>
              <a:buClr>
                <a:srgbClr val="999999"/>
              </a:buClr>
              <a:buSzPct val="100000"/>
              <a:buFont typeface="Roboto Slab"/>
              <a:buNone/>
              <a:defRPr sz="2400">
                <a:solidFill>
                  <a:srgbClr val="999999"/>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3203050" y="903938"/>
            <a:ext cx="5185199" cy="3674700"/>
          </a:xfrm>
          <a:prstGeom prst="rect">
            <a:avLst/>
          </a:prstGeom>
          <a:noFill/>
          <a:ln>
            <a:noFill/>
          </a:ln>
        </p:spPr>
        <p:txBody>
          <a:bodyPr lIns="91425" tIns="91425" rIns="91425" bIns="91425" anchor="t" anchorCtr="0"/>
          <a:lstStyle>
            <a:lvl1pPr lvl="0">
              <a:spcBef>
                <a:spcPts val="600"/>
              </a:spcBef>
              <a:buClr>
                <a:srgbClr val="999999"/>
              </a:buClr>
              <a:buSzPct val="100000"/>
              <a:buFont typeface="Georgia"/>
              <a:buChar char="□"/>
              <a:defRPr sz="3000">
                <a:solidFill>
                  <a:srgbClr val="111111"/>
                </a:solidFill>
                <a:latin typeface="Georgia"/>
                <a:ea typeface="Georgia"/>
                <a:cs typeface="Georgia"/>
                <a:sym typeface="Georgia"/>
              </a:defRPr>
            </a:lvl1pPr>
            <a:lvl2pPr lvl="1">
              <a:spcBef>
                <a:spcPts val="480"/>
              </a:spcBef>
              <a:buClr>
                <a:srgbClr val="999999"/>
              </a:buClr>
              <a:buSzPct val="100000"/>
              <a:buFont typeface="Georgia"/>
              <a:buChar char="■"/>
              <a:defRPr sz="2400">
                <a:solidFill>
                  <a:srgbClr val="111111"/>
                </a:solidFill>
                <a:latin typeface="Georgia"/>
                <a:ea typeface="Georgia"/>
                <a:cs typeface="Georgia"/>
                <a:sym typeface="Georgia"/>
              </a:defRPr>
            </a:lvl2pPr>
            <a:lvl3pPr lvl="2">
              <a:spcBef>
                <a:spcPts val="480"/>
              </a:spcBef>
              <a:buClr>
                <a:srgbClr val="999999"/>
              </a:buClr>
              <a:buSzPct val="100000"/>
              <a:buFont typeface="Georgia"/>
              <a:buChar char="▣"/>
              <a:defRPr sz="2400">
                <a:solidFill>
                  <a:srgbClr val="111111"/>
                </a:solidFill>
                <a:latin typeface="Georgia"/>
                <a:ea typeface="Georgia"/>
                <a:cs typeface="Georgia"/>
                <a:sym typeface="Georgia"/>
              </a:defRPr>
            </a:lvl3pPr>
            <a:lvl4pPr lvl="3">
              <a:spcBef>
                <a:spcPts val="360"/>
              </a:spcBef>
              <a:buClr>
                <a:srgbClr val="999999"/>
              </a:buClr>
              <a:buSzPct val="100000"/>
              <a:buFont typeface="Georgia"/>
              <a:defRPr sz="1800">
                <a:solidFill>
                  <a:srgbClr val="111111"/>
                </a:solidFill>
                <a:latin typeface="Georgia"/>
                <a:ea typeface="Georgia"/>
                <a:cs typeface="Georgia"/>
                <a:sym typeface="Georgia"/>
              </a:defRPr>
            </a:lvl4pPr>
            <a:lvl5pPr lvl="4">
              <a:spcBef>
                <a:spcPts val="360"/>
              </a:spcBef>
              <a:buClr>
                <a:srgbClr val="999999"/>
              </a:buClr>
              <a:buSzPct val="100000"/>
              <a:buFont typeface="Georgia"/>
              <a:defRPr sz="1800">
                <a:solidFill>
                  <a:srgbClr val="111111"/>
                </a:solidFill>
                <a:latin typeface="Georgia"/>
                <a:ea typeface="Georgia"/>
                <a:cs typeface="Georgia"/>
                <a:sym typeface="Georgia"/>
              </a:defRPr>
            </a:lvl5pPr>
            <a:lvl6pPr lvl="5">
              <a:spcBef>
                <a:spcPts val="360"/>
              </a:spcBef>
              <a:buClr>
                <a:srgbClr val="999999"/>
              </a:buClr>
              <a:buSzPct val="100000"/>
              <a:buFont typeface="Georgia"/>
              <a:defRPr sz="1800">
                <a:solidFill>
                  <a:srgbClr val="111111"/>
                </a:solidFill>
                <a:latin typeface="Georgia"/>
                <a:ea typeface="Georgia"/>
                <a:cs typeface="Georgia"/>
                <a:sym typeface="Georgia"/>
              </a:defRPr>
            </a:lvl6pPr>
            <a:lvl7pPr lvl="6">
              <a:spcBef>
                <a:spcPts val="360"/>
              </a:spcBef>
              <a:buClr>
                <a:srgbClr val="999999"/>
              </a:buClr>
              <a:buSzPct val="100000"/>
              <a:buFont typeface="Georgia"/>
              <a:defRPr sz="1800">
                <a:solidFill>
                  <a:srgbClr val="111111"/>
                </a:solidFill>
                <a:latin typeface="Georgia"/>
                <a:ea typeface="Georgia"/>
                <a:cs typeface="Georgia"/>
                <a:sym typeface="Georgia"/>
              </a:defRPr>
            </a:lvl7pPr>
            <a:lvl8pPr lvl="7">
              <a:spcBef>
                <a:spcPts val="360"/>
              </a:spcBef>
              <a:buClr>
                <a:srgbClr val="999999"/>
              </a:buClr>
              <a:buSzPct val="100000"/>
              <a:buFont typeface="Georgia"/>
              <a:defRPr sz="1800">
                <a:solidFill>
                  <a:srgbClr val="111111"/>
                </a:solidFill>
                <a:latin typeface="Georgia"/>
                <a:ea typeface="Georgia"/>
                <a:cs typeface="Georgia"/>
                <a:sym typeface="Georgia"/>
              </a:defRPr>
            </a:lvl8pPr>
            <a:lvl9pPr lvl="8">
              <a:spcBef>
                <a:spcPts val="360"/>
              </a:spcBef>
              <a:buClr>
                <a:srgbClr val="999999"/>
              </a:buClr>
              <a:buSzPct val="100000"/>
              <a:buFont typeface="Georgia"/>
              <a:defRPr sz="1800">
                <a:solidFill>
                  <a:srgbClr val="111111"/>
                </a:solidFill>
                <a:latin typeface="Georgia"/>
                <a:ea typeface="Georgia"/>
                <a:cs typeface="Georgia"/>
                <a:sym typeface="Georgi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png"/><Relationship Id="rId3" Type="http://schemas.openxmlformats.org/officeDocument/2006/relationships/image" Target="../media/image10.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png"/><Relationship Id="rId3" Type="http://schemas.openxmlformats.org/officeDocument/2006/relationships/image" Target="../media/image11.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www.slidescarnival.com/" TargetMode="External"/><Relationship Id="rId4" Type="http://schemas.openxmlformats.org/officeDocument/2006/relationships/hyperlink" Target="http://unsplash.com/" TargetMode="External"/><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fontsquirrel.com/fonts/roboto-slab"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ctrTitle"/>
          </p:nvPr>
        </p:nvSpPr>
        <p:spPr>
          <a:xfrm>
            <a:off x="754379" y="2394867"/>
            <a:ext cx="6073933" cy="2360032"/>
          </a:xfrm>
          <a:prstGeom prst="rect">
            <a:avLst/>
          </a:prstGeom>
        </p:spPr>
        <p:txBody>
          <a:bodyPr lIns="182880" tIns="182880" rIns="68569" bIns="182880" anchor="t" anchorCtr="0">
            <a:noAutofit/>
          </a:bodyPr>
          <a:lstStyle/>
          <a:p>
            <a:r>
              <a:rPr lang="en-US" sz="4050" dirty="0"/>
              <a:t>Regression with </a:t>
            </a:r>
            <a:r>
              <a:rPr lang="en-US" sz="4050" dirty="0" err="1"/>
              <a:t>Statcast</a:t>
            </a:r>
            <a:r>
              <a:rPr lang="en-US" sz="4050" dirty="0"/>
              <a:t>:</a:t>
            </a:r>
            <a:r>
              <a:rPr lang="en-US" dirty="0" smtClean="0"/>
              <a:t/>
            </a:r>
            <a:br>
              <a:rPr lang="en-US" dirty="0" smtClean="0"/>
            </a:br>
            <a:r>
              <a:rPr lang="en-US" sz="1200" dirty="0"/>
              <a:t/>
            </a:r>
            <a:br>
              <a:rPr lang="en-US" sz="1200" dirty="0"/>
            </a:br>
            <a:r>
              <a:rPr lang="en-US" sz="1800" dirty="0"/>
              <a:t>Modeling How </a:t>
            </a:r>
            <a:r>
              <a:rPr lang="en-US" sz="1800" dirty="0" smtClean="0"/>
              <a:t>the Changes </a:t>
            </a:r>
            <a:r>
              <a:rPr lang="en-US" sz="1800" dirty="0"/>
              <a:t>in </a:t>
            </a:r>
            <a:r>
              <a:rPr lang="en-US" sz="1800" dirty="0" smtClean="0"/>
              <a:t>the Approach of Major </a:t>
            </a:r>
            <a:r>
              <a:rPr lang="en-US" sz="1800" dirty="0"/>
              <a:t>League </a:t>
            </a:r>
            <a:r>
              <a:rPr lang="en-US" sz="1800" dirty="0" smtClean="0"/>
              <a:t>Batters Is  Affecting Batted Ball </a:t>
            </a:r>
            <a:r>
              <a:rPr lang="en-US" sz="1800" dirty="0"/>
              <a:t>Outcomes</a:t>
            </a:r>
            <a:endParaRPr lang="en" sz="1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1805049" y="1052498"/>
            <a:ext cx="6543303" cy="2533854"/>
          </a:xfrm>
          <a:prstGeom prst="rect">
            <a:avLst/>
          </a:prstGeom>
        </p:spPr>
        <p:txBody>
          <a:bodyPr lIns="68569" tIns="68569" rIns="68569" bIns="68569" anchor="t" anchorCtr="0">
            <a:noAutofit/>
          </a:bodyPr>
          <a:lstStyle/>
          <a:p>
            <a:pPr>
              <a:buNone/>
            </a:pPr>
            <a:r>
              <a:rPr lang="en-US" sz="1800" dirty="0" smtClean="0"/>
              <a:t>Use </a:t>
            </a:r>
            <a:r>
              <a:rPr lang="en-US" sz="1800" dirty="0" err="1" smtClean="0"/>
              <a:t>Statcast</a:t>
            </a:r>
            <a:r>
              <a:rPr lang="en-US" sz="1800" dirty="0" smtClean="0"/>
              <a:t> data for all available years (2015 - 2017) to find the following for each Major League batter:</a:t>
            </a:r>
          </a:p>
          <a:p>
            <a:pPr>
              <a:buNone/>
            </a:pPr>
            <a:endParaRPr lang="en-US" sz="800" dirty="0" smtClean="0"/>
          </a:p>
          <a:p>
            <a:pPr>
              <a:buNone/>
            </a:pPr>
            <a:r>
              <a:rPr lang="en-US" sz="2000" dirty="0">
                <a:solidFill>
                  <a:srgbClr val="FFFFFF"/>
                </a:solidFill>
                <a:highlight>
                  <a:srgbClr val="FF0000"/>
                </a:highlight>
              </a:rPr>
              <a:t>Explanatory </a:t>
            </a:r>
            <a:r>
              <a:rPr lang="en-US" sz="2000" dirty="0" smtClean="0">
                <a:solidFill>
                  <a:srgbClr val="FFFFFF"/>
                </a:solidFill>
                <a:highlight>
                  <a:srgbClr val="FF0000"/>
                </a:highlight>
              </a:rPr>
              <a:t>Variables</a:t>
            </a:r>
          </a:p>
          <a:p>
            <a:pPr>
              <a:buNone/>
            </a:pPr>
            <a:endParaRPr lang="en-US" sz="800" dirty="0" smtClean="0"/>
          </a:p>
          <a:p>
            <a:pPr marL="285750" indent="-285750">
              <a:buFont typeface="Wingdings" charset="2"/>
              <a:buChar char="q"/>
            </a:pPr>
            <a:r>
              <a:rPr lang="en-US" sz="1800" dirty="0" smtClean="0"/>
              <a:t>Change in average launch speed</a:t>
            </a:r>
          </a:p>
          <a:p>
            <a:pPr marL="285750" indent="-285750">
              <a:buFont typeface="Wingdings" charset="2"/>
              <a:buChar char="q"/>
            </a:pPr>
            <a:r>
              <a:rPr lang="en-US" sz="1800" dirty="0" smtClean="0"/>
              <a:t>Change in average launch angle</a:t>
            </a:r>
          </a:p>
          <a:p>
            <a:pPr>
              <a:buNone/>
            </a:pPr>
            <a:endParaRPr lang="en-US" sz="800" dirty="0" smtClean="0"/>
          </a:p>
          <a:p>
            <a:pPr>
              <a:buNone/>
            </a:pPr>
            <a:r>
              <a:rPr lang="en-US" sz="2000" dirty="0" smtClean="0">
                <a:solidFill>
                  <a:srgbClr val="FFFFFF"/>
                </a:solidFill>
                <a:highlight>
                  <a:srgbClr val="FF0000"/>
                </a:highlight>
              </a:rPr>
              <a:t>Response Variable</a:t>
            </a:r>
          </a:p>
          <a:p>
            <a:pPr>
              <a:buNone/>
            </a:pPr>
            <a:endParaRPr lang="en-US" sz="800" dirty="0" smtClean="0"/>
          </a:p>
          <a:p>
            <a:pPr marL="285750" indent="-285750">
              <a:buFont typeface="Wingdings" charset="2"/>
              <a:buChar char="q"/>
            </a:pPr>
            <a:r>
              <a:rPr lang="en-US" sz="1800" dirty="0" smtClean="0"/>
              <a:t>Change in hits per batted ball</a:t>
            </a:r>
          </a:p>
          <a:p>
            <a:pPr>
              <a:buNone/>
            </a:pPr>
            <a:endParaRPr lang="en-US" sz="800" dirty="0"/>
          </a:p>
          <a:p>
            <a:pPr>
              <a:buNone/>
            </a:pPr>
            <a:r>
              <a:rPr lang="en-US" sz="1800" dirty="0" smtClean="0"/>
              <a:t>Restrict data to only batters who have qualified for the batting title* in a year to limit random noise (303 player seasons)</a:t>
            </a:r>
          </a:p>
        </p:txBody>
      </p:sp>
      <p:sp>
        <p:nvSpPr>
          <p:cNvPr id="101" name="Shape 101"/>
          <p:cNvSpPr txBox="1">
            <a:spLocks noGrp="1"/>
          </p:cNvSpPr>
          <p:nvPr>
            <p:ph type="title"/>
          </p:nvPr>
        </p:nvSpPr>
        <p:spPr>
          <a:xfrm>
            <a:off x="640527" y="411928"/>
            <a:ext cx="1579949" cy="581196"/>
          </a:xfrm>
          <a:prstGeom prst="rect">
            <a:avLst/>
          </a:prstGeom>
        </p:spPr>
        <p:txBody>
          <a:bodyPr lIns="68569" tIns="68569" rIns="68569" bIns="68569" anchor="t" anchorCtr="0">
            <a:noAutofit/>
          </a:bodyPr>
          <a:lstStyle/>
          <a:p>
            <a:r>
              <a:rPr lang="en-US" dirty="0" smtClean="0"/>
              <a:t>The Data</a:t>
            </a:r>
            <a:endParaRPr lang="en" dirty="0"/>
          </a:p>
        </p:txBody>
      </p:sp>
      <p:sp>
        <p:nvSpPr>
          <p:cNvPr id="2" name="Rectangle 1"/>
          <p:cNvSpPr/>
          <p:nvPr/>
        </p:nvSpPr>
        <p:spPr>
          <a:xfrm>
            <a:off x="5710792" y="4430041"/>
            <a:ext cx="2845651" cy="307777"/>
          </a:xfrm>
          <a:prstGeom prst="rect">
            <a:avLst/>
          </a:prstGeom>
        </p:spPr>
        <p:txBody>
          <a:bodyPr wrap="none">
            <a:spAutoFit/>
          </a:bodyPr>
          <a:lstStyle/>
          <a:p>
            <a:r>
              <a:rPr lang="en-US" dirty="0">
                <a:latin typeface="Georgia" charset="0"/>
                <a:ea typeface="Georgia" charset="0"/>
                <a:cs typeface="Georgia" charset="0"/>
              </a:rPr>
              <a:t>*3.1 PA ✖️ </a:t>
            </a:r>
            <a:r>
              <a:rPr lang="en-US" dirty="0" smtClean="0">
                <a:latin typeface="Georgia" charset="0"/>
                <a:ea typeface="Georgia" charset="0"/>
                <a:cs typeface="Georgia" charset="0"/>
              </a:rPr>
              <a:t>number of team </a:t>
            </a:r>
            <a:r>
              <a:rPr lang="en-US" dirty="0">
                <a:latin typeface="Georgia" charset="0"/>
                <a:ea typeface="Georgia" charset="0"/>
                <a:cs typeface="Georgia" charset="0"/>
              </a:rPr>
              <a:t>games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451262" y="471304"/>
            <a:ext cx="3123211" cy="981899"/>
          </a:xfrm>
          <a:prstGeom prst="rect">
            <a:avLst/>
          </a:prstGeom>
        </p:spPr>
        <p:txBody>
          <a:bodyPr lIns="68569" tIns="68569" rIns="68569" bIns="68569" anchor="t" anchorCtr="0">
            <a:noAutofit/>
          </a:bodyPr>
          <a:lstStyle/>
          <a:p>
            <a:r>
              <a:rPr lang="en-US" dirty="0" smtClean="0"/>
              <a:t>Initial Regression Models</a:t>
            </a:r>
            <a:endParaRPr lang="en" dirty="0"/>
          </a:p>
        </p:txBody>
      </p:sp>
      <p:graphicFrame>
        <p:nvGraphicFramePr>
          <p:cNvPr id="137" name="Shape 137"/>
          <p:cNvGraphicFramePr/>
          <p:nvPr>
            <p:extLst>
              <p:ext uri="{D42A27DB-BD31-4B8C-83A1-F6EECF244321}">
                <p14:modId xmlns:p14="http://schemas.microsoft.com/office/powerpoint/2010/main" val="1697054896"/>
              </p:ext>
            </p:extLst>
          </p:nvPr>
        </p:nvGraphicFramePr>
        <p:xfrm>
          <a:off x="1793171" y="1725581"/>
          <a:ext cx="5248899" cy="2851832"/>
        </p:xfrm>
        <a:graphic>
          <a:graphicData uri="http://schemas.openxmlformats.org/drawingml/2006/table">
            <a:tbl>
              <a:tblPr>
                <a:noFill/>
                <a:tableStyleId>{BF633F0C-7BA5-4C57-877B-4ED74C701216}</a:tableStyleId>
              </a:tblPr>
              <a:tblGrid>
                <a:gridCol w="1806744"/>
                <a:gridCol w="1042283"/>
                <a:gridCol w="1263375"/>
                <a:gridCol w="1136497"/>
              </a:tblGrid>
              <a:tr h="437250">
                <a:tc>
                  <a:txBody>
                    <a:bodyPr/>
                    <a:lstStyle/>
                    <a:p>
                      <a:pPr lvl="0" algn="r">
                        <a:spcBef>
                          <a:spcPts val="0"/>
                        </a:spcBef>
                        <a:buNone/>
                      </a:pPr>
                      <a:endParaRPr sz="1800" dirty="0">
                        <a:latin typeface="Georgia"/>
                        <a:ea typeface="Georgia"/>
                        <a:cs typeface="Georgia"/>
                        <a:sym typeface="Georgia"/>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D9D9D9"/>
                    </a:solidFill>
                  </a:tcPr>
                </a:tc>
                <a:tc gridSpan="3">
                  <a:txBody>
                    <a:bodyPr/>
                    <a:lstStyle/>
                    <a:p>
                      <a:pPr lvl="0" algn="ctr">
                        <a:spcBef>
                          <a:spcPts val="0"/>
                        </a:spcBef>
                        <a:buNone/>
                      </a:pPr>
                      <a:r>
                        <a:rPr lang="en-US" sz="2400" b="0" i="1" dirty="0" smtClean="0">
                          <a:latin typeface="Georgia" charset="0"/>
                          <a:ea typeface="Georgia" charset="0"/>
                          <a:cs typeface="Georgia" charset="0"/>
                          <a:sym typeface="Georgia"/>
                        </a:rPr>
                        <a:t>Test r</a:t>
                      </a:r>
                      <a:r>
                        <a:rPr lang="en-US" sz="2400" b="0" i="1" baseline="30000" dirty="0" smtClean="0">
                          <a:latin typeface="Georgia" charset="0"/>
                          <a:ea typeface="Georgia" charset="0"/>
                          <a:cs typeface="Georgia" charset="0"/>
                          <a:sym typeface="Georgia"/>
                        </a:rPr>
                        <a:t>2</a:t>
                      </a:r>
                      <a:r>
                        <a:rPr lang="en-US" sz="2400" b="0" i="1" dirty="0" smtClean="0">
                          <a:latin typeface="Georgia" charset="0"/>
                          <a:ea typeface="Georgia" charset="0"/>
                          <a:cs typeface="Georgia" charset="0"/>
                          <a:sym typeface="Georgia"/>
                        </a:rPr>
                        <a:t> by</a:t>
                      </a:r>
                    </a:p>
                    <a:p>
                      <a:pPr lvl="0" algn="ctr">
                        <a:spcBef>
                          <a:spcPts val="0"/>
                        </a:spcBef>
                        <a:buNone/>
                      </a:pPr>
                      <a:r>
                        <a:rPr lang="en-US" sz="2400" b="0" i="1" dirty="0" smtClean="0">
                          <a:latin typeface="Georgia" charset="0"/>
                          <a:ea typeface="Georgia" charset="0"/>
                          <a:cs typeface="Georgia" charset="0"/>
                          <a:sym typeface="Georgia"/>
                        </a:rPr>
                        <a:t>Poly</a:t>
                      </a:r>
                      <a:r>
                        <a:rPr lang="en-US" sz="2400" b="0" i="1" baseline="0" dirty="0" smtClean="0">
                          <a:latin typeface="Georgia" charset="0"/>
                          <a:ea typeface="Georgia" charset="0"/>
                          <a:cs typeface="Georgia" charset="0"/>
                          <a:sym typeface="Georgia"/>
                        </a:rPr>
                        <a:t> </a:t>
                      </a:r>
                      <a:r>
                        <a:rPr lang="en-US" sz="2400" b="0" i="1" dirty="0" smtClean="0">
                          <a:latin typeface="Georgia" charset="0"/>
                          <a:ea typeface="Georgia" charset="0"/>
                          <a:cs typeface="Georgia" charset="0"/>
                          <a:sym typeface="Georgia"/>
                        </a:rPr>
                        <a:t>Degree</a:t>
                      </a:r>
                    </a:p>
                  </a:txBody>
                  <a:tcPr marL="68569" marR="68569" marT="68569" marB="68569"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D9D9D9"/>
                    </a:solidFill>
                  </a:tcPr>
                </a:tc>
                <a:tc hMerge="1">
                  <a:txBody>
                    <a:bodyPr/>
                    <a:lstStyle/>
                    <a:p>
                      <a:pPr lvl="0" algn="ctr">
                        <a:spcBef>
                          <a:spcPts val="0"/>
                        </a:spcBef>
                        <a:buNone/>
                      </a:pPr>
                      <a:endParaRPr lang="en" sz="2400" dirty="0">
                        <a:latin typeface="Georgia"/>
                        <a:ea typeface="Georgia"/>
                        <a:cs typeface="Georgia"/>
                        <a:sym typeface="Georgia"/>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D9D9D9"/>
                    </a:solidFill>
                  </a:tcPr>
                </a:tc>
                <a:tc hMerge="1">
                  <a:txBody>
                    <a:bodyPr/>
                    <a:lstStyle/>
                    <a:p>
                      <a:pPr lvl="0" algn="ctr">
                        <a:spcBef>
                          <a:spcPts val="0"/>
                        </a:spcBef>
                        <a:buNone/>
                      </a:pPr>
                      <a:endParaRPr lang="en" sz="2400" dirty="0">
                        <a:latin typeface="Georgia"/>
                        <a:ea typeface="Georgia"/>
                        <a:cs typeface="Georgia"/>
                        <a:sym typeface="Georgia"/>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D9D9D9"/>
                    </a:solidFill>
                  </a:tcPr>
                </a:tc>
              </a:tr>
              <a:tr h="372217">
                <a:tc>
                  <a:txBody>
                    <a:bodyPr/>
                    <a:lstStyle/>
                    <a:p>
                      <a:pPr lvl="0" algn="l">
                        <a:spcBef>
                          <a:spcPts val="0"/>
                        </a:spcBef>
                        <a:buNone/>
                      </a:pPr>
                      <a:r>
                        <a:rPr lang="en-US" sz="1600" i="1" dirty="0" smtClean="0">
                          <a:latin typeface="Georgia"/>
                          <a:ea typeface="Georgia"/>
                          <a:cs typeface="Georgia"/>
                          <a:sym typeface="Georgia"/>
                        </a:rPr>
                        <a:t>Change</a:t>
                      </a:r>
                      <a:r>
                        <a:rPr lang="en-US" sz="1600" i="1" baseline="0" dirty="0" smtClean="0">
                          <a:latin typeface="Georgia"/>
                          <a:ea typeface="Georgia"/>
                          <a:cs typeface="Georgia"/>
                          <a:sym typeface="Georgia"/>
                        </a:rPr>
                        <a:t> in:</a:t>
                      </a:r>
                      <a:endParaRPr lang="en" sz="1600" i="1" dirty="0">
                        <a:latin typeface="Georgia"/>
                        <a:ea typeface="Georgia"/>
                        <a:cs typeface="Georgia"/>
                        <a:sym typeface="Georgia"/>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FF"/>
                    </a:solidFill>
                  </a:tcPr>
                </a:tc>
                <a:tc>
                  <a:txBody>
                    <a:bodyPr/>
                    <a:lstStyle/>
                    <a:p>
                      <a:pPr lvl="0" algn="ctr">
                        <a:spcBef>
                          <a:spcPts val="0"/>
                        </a:spcBef>
                        <a:buNone/>
                      </a:pPr>
                      <a:r>
                        <a:rPr lang="en-US" sz="2400" b="0" i="1" dirty="0" smtClean="0">
                          <a:latin typeface="Georgia" charset="0"/>
                          <a:ea typeface="Georgia" charset="0"/>
                          <a:cs typeface="Georgia" charset="0"/>
                          <a:sym typeface="Roboto Slab"/>
                        </a:rPr>
                        <a:t>1</a:t>
                      </a:r>
                      <a:endParaRPr lang="en" sz="2400" b="0" i="1" dirty="0">
                        <a:latin typeface="Georgia" charset="0"/>
                        <a:ea typeface="Georgia" charset="0"/>
                        <a:cs typeface="Georgia" charset="0"/>
                        <a:sym typeface="Roboto Slab"/>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FF"/>
                    </a:solidFill>
                  </a:tcPr>
                </a:tc>
                <a:tc>
                  <a:txBody>
                    <a:bodyPr/>
                    <a:lstStyle/>
                    <a:p>
                      <a:pPr lvl="0" algn="ctr">
                        <a:spcBef>
                          <a:spcPts val="0"/>
                        </a:spcBef>
                        <a:buNone/>
                      </a:pPr>
                      <a:r>
                        <a:rPr lang="en-US" sz="2400" b="0" i="1" dirty="0" smtClean="0">
                          <a:latin typeface="Georgia" charset="0"/>
                          <a:ea typeface="Georgia" charset="0"/>
                          <a:cs typeface="Georgia" charset="0"/>
                          <a:sym typeface="Roboto Slab"/>
                        </a:rPr>
                        <a:t>2</a:t>
                      </a:r>
                      <a:endParaRPr lang="en" sz="2400" b="0" i="1" dirty="0">
                        <a:latin typeface="Georgia" charset="0"/>
                        <a:ea typeface="Georgia" charset="0"/>
                        <a:cs typeface="Georgia" charset="0"/>
                        <a:sym typeface="Roboto Slab"/>
                      </a:endParaRPr>
                    </a:p>
                  </a:txBody>
                  <a:tcPr marL="68569" marR="68569" marT="68569" marB="68569"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FFFFFF"/>
                    </a:solidFill>
                  </a:tcPr>
                </a:tc>
                <a:tc>
                  <a:txBody>
                    <a:bodyPr/>
                    <a:lstStyle/>
                    <a:p>
                      <a:pPr lvl="0" algn="ctr">
                        <a:spcBef>
                          <a:spcPts val="0"/>
                        </a:spcBef>
                        <a:buNone/>
                      </a:pPr>
                      <a:r>
                        <a:rPr lang="en-US" sz="2400" b="0" i="1" dirty="0" smtClean="0">
                          <a:latin typeface="Georgia" charset="0"/>
                          <a:ea typeface="Georgia" charset="0"/>
                          <a:cs typeface="Georgia" charset="0"/>
                          <a:sym typeface="Roboto Slab"/>
                        </a:rPr>
                        <a:t>3</a:t>
                      </a:r>
                      <a:endParaRPr lang="en" sz="2400" b="0" i="1" dirty="0">
                        <a:latin typeface="Georgia" charset="0"/>
                        <a:ea typeface="Georgia" charset="0"/>
                        <a:cs typeface="Georgia" charset="0"/>
                        <a:sym typeface="Roboto Slab"/>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FF"/>
                    </a:solidFill>
                  </a:tcPr>
                </a:tc>
              </a:tr>
              <a:tr h="740138">
                <a:tc>
                  <a:txBody>
                    <a:bodyPr/>
                    <a:lstStyle/>
                    <a:p>
                      <a:pPr lvl="0" algn="r">
                        <a:spcBef>
                          <a:spcPts val="0"/>
                        </a:spcBef>
                        <a:buNone/>
                      </a:pPr>
                      <a:r>
                        <a:rPr lang="en-US" sz="1200" i="1" baseline="0" dirty="0" smtClean="0">
                          <a:latin typeface="Georgia"/>
                          <a:ea typeface="Georgia"/>
                          <a:cs typeface="Georgia"/>
                          <a:sym typeface="Georgia"/>
                        </a:rPr>
                        <a:t>Hits per Batted Ball</a:t>
                      </a:r>
                      <a:endParaRPr lang="en" sz="1200" i="1" dirty="0">
                        <a:latin typeface="Georgia"/>
                        <a:ea typeface="Georgia"/>
                        <a:cs typeface="Georgia"/>
                        <a:sym typeface="Georgia"/>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c>
                  <a:txBody>
                    <a:bodyPr/>
                    <a:lstStyle/>
                    <a:p>
                      <a:pPr lvl="0" algn="ctr">
                        <a:spcBef>
                          <a:spcPts val="0"/>
                        </a:spcBef>
                        <a:buNone/>
                      </a:pPr>
                      <a:r>
                        <a:rPr lang="en-US" sz="2000" dirty="0" smtClean="0">
                          <a:latin typeface="Roboto Slab"/>
                          <a:ea typeface="Roboto Slab"/>
                          <a:cs typeface="Roboto Slab"/>
                          <a:sym typeface="Roboto Slab"/>
                        </a:rPr>
                        <a:t>.05</a:t>
                      </a:r>
                      <a:endParaRPr lang="en" sz="2000" dirty="0">
                        <a:latin typeface="Roboto Slab"/>
                        <a:ea typeface="Roboto Slab"/>
                        <a:cs typeface="Roboto Slab"/>
                        <a:sym typeface="Roboto Slab"/>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c>
                  <a:txBody>
                    <a:bodyPr/>
                    <a:lstStyle/>
                    <a:p>
                      <a:pPr lvl="0" algn="ctr">
                        <a:spcBef>
                          <a:spcPts val="0"/>
                        </a:spcBef>
                        <a:buNone/>
                      </a:pPr>
                      <a:r>
                        <a:rPr lang="en-US" sz="2000" dirty="0" smtClean="0">
                          <a:latin typeface="Roboto Slab"/>
                          <a:ea typeface="Roboto Slab"/>
                          <a:cs typeface="Roboto Slab"/>
                          <a:sym typeface="Roboto Slab"/>
                        </a:rPr>
                        <a:t>.13</a:t>
                      </a:r>
                      <a:endParaRPr lang="en" sz="2000" dirty="0">
                        <a:latin typeface="Roboto Slab"/>
                        <a:ea typeface="Roboto Slab"/>
                        <a:cs typeface="Roboto Slab"/>
                        <a:sym typeface="Roboto Slab"/>
                      </a:endParaRPr>
                    </a:p>
                  </a:txBody>
                  <a:tcPr marL="68569" marR="68569" marT="68569" marB="68569"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F3F3F3"/>
                    </a:solidFill>
                  </a:tcPr>
                </a:tc>
                <a:tc>
                  <a:txBody>
                    <a:bodyPr/>
                    <a:lstStyle/>
                    <a:p>
                      <a:pPr lvl="0" algn="ctr">
                        <a:spcBef>
                          <a:spcPts val="0"/>
                        </a:spcBef>
                        <a:buNone/>
                      </a:pPr>
                      <a:r>
                        <a:rPr lang="en-US" sz="2000" dirty="0" smtClean="0">
                          <a:latin typeface="Roboto Slab"/>
                          <a:ea typeface="Roboto Slab"/>
                          <a:cs typeface="Roboto Slab"/>
                          <a:sym typeface="Roboto Slab"/>
                        </a:rPr>
                        <a:t>.19</a:t>
                      </a:r>
                      <a:endParaRPr lang="en" sz="2000" dirty="0">
                        <a:latin typeface="Roboto Slab"/>
                        <a:ea typeface="Roboto Slab"/>
                        <a:cs typeface="Roboto Slab"/>
                        <a:sym typeface="Roboto Slab"/>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r>
              <a:tr h="740138">
                <a:tc>
                  <a:txBody>
                    <a:bodyPr/>
                    <a:lstStyle/>
                    <a:p>
                      <a:pPr lvl="0" algn="r">
                        <a:spcBef>
                          <a:spcPts val="0"/>
                        </a:spcBef>
                        <a:buNone/>
                      </a:pPr>
                      <a:r>
                        <a:rPr lang="en-US" sz="1200" i="1" dirty="0" smtClean="0">
                          <a:latin typeface="Georgia"/>
                          <a:ea typeface="Georgia"/>
                          <a:cs typeface="Georgia"/>
                          <a:sym typeface="Georgia"/>
                        </a:rPr>
                        <a:t>Change</a:t>
                      </a:r>
                      <a:r>
                        <a:rPr lang="en-US" sz="1200" i="1" baseline="0" dirty="0" smtClean="0">
                          <a:latin typeface="Georgia"/>
                          <a:ea typeface="Georgia"/>
                          <a:cs typeface="Georgia"/>
                          <a:sym typeface="Georgia"/>
                        </a:rPr>
                        <a:t> in Homeruns per Batted Ball</a:t>
                      </a:r>
                      <a:endParaRPr lang="en" sz="1200" i="1" dirty="0">
                        <a:latin typeface="Georgia"/>
                        <a:ea typeface="Georgia"/>
                        <a:cs typeface="Georgia"/>
                        <a:sym typeface="Georgia"/>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FF"/>
                    </a:solidFill>
                  </a:tcPr>
                </a:tc>
                <a:tc>
                  <a:txBody>
                    <a:bodyPr/>
                    <a:lstStyle/>
                    <a:p>
                      <a:pPr lvl="0" algn="ctr" rtl="0">
                        <a:spcBef>
                          <a:spcPts val="0"/>
                        </a:spcBef>
                        <a:buNone/>
                      </a:pPr>
                      <a:r>
                        <a:rPr lang="en-US" sz="2000" dirty="0" smtClean="0">
                          <a:latin typeface="Roboto Slab"/>
                          <a:ea typeface="Roboto Slab"/>
                          <a:cs typeface="Roboto Slab"/>
                          <a:sym typeface="Roboto Slab"/>
                        </a:rPr>
                        <a:t>.41</a:t>
                      </a:r>
                      <a:endParaRPr lang="en" sz="2000" dirty="0">
                        <a:latin typeface="Roboto Slab"/>
                        <a:ea typeface="Roboto Slab"/>
                        <a:cs typeface="Roboto Slab"/>
                        <a:sym typeface="Roboto Slab"/>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FF"/>
                    </a:solidFill>
                  </a:tcPr>
                </a:tc>
                <a:tc>
                  <a:txBody>
                    <a:bodyPr/>
                    <a:lstStyle/>
                    <a:p>
                      <a:pPr lvl="0" algn="ctr" rtl="0">
                        <a:spcBef>
                          <a:spcPts val="0"/>
                        </a:spcBef>
                        <a:buNone/>
                      </a:pPr>
                      <a:r>
                        <a:rPr lang="en-US" sz="2000" dirty="0" smtClean="0">
                          <a:latin typeface="Roboto Slab"/>
                          <a:ea typeface="Roboto Slab"/>
                          <a:cs typeface="Roboto Slab"/>
                          <a:sym typeface="Roboto Slab"/>
                        </a:rPr>
                        <a:t>.44</a:t>
                      </a:r>
                      <a:endParaRPr lang="en" sz="2000" dirty="0">
                        <a:latin typeface="Roboto Slab"/>
                        <a:ea typeface="Roboto Slab"/>
                        <a:cs typeface="Roboto Slab"/>
                        <a:sym typeface="Roboto Slab"/>
                      </a:endParaRPr>
                    </a:p>
                  </a:txBody>
                  <a:tcPr marL="68569" marR="68569" marT="68569" marB="68569"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FF"/>
                    </a:solidFill>
                  </a:tcPr>
                </a:tc>
                <a:tc>
                  <a:txBody>
                    <a:bodyPr/>
                    <a:lstStyle/>
                    <a:p>
                      <a:pPr lvl="0" algn="ctr" rtl="0">
                        <a:spcBef>
                          <a:spcPts val="0"/>
                        </a:spcBef>
                        <a:buNone/>
                      </a:pPr>
                      <a:r>
                        <a:rPr lang="en-US" sz="2000" dirty="0" smtClean="0">
                          <a:latin typeface="Roboto Slab"/>
                          <a:ea typeface="Roboto Slab"/>
                          <a:cs typeface="Roboto Slab"/>
                          <a:sym typeface="Roboto Slab"/>
                        </a:rPr>
                        <a:t>.46</a:t>
                      </a:r>
                      <a:endParaRPr lang="en" sz="2000" dirty="0">
                        <a:latin typeface="Roboto Slab"/>
                        <a:ea typeface="Roboto Slab"/>
                        <a:cs typeface="Roboto Slab"/>
                        <a:sym typeface="Roboto Slab"/>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FF"/>
                    </a:solidFill>
                  </a:tcPr>
                </a:tc>
              </a:tr>
            </a:tbl>
          </a:graphicData>
        </a:graphic>
      </p:graphicFrame>
      <p:sp>
        <p:nvSpPr>
          <p:cNvPr id="2" name="TextBox 1"/>
          <p:cNvSpPr txBox="1"/>
          <p:nvPr/>
        </p:nvSpPr>
        <p:spPr>
          <a:xfrm>
            <a:off x="7042070" y="1741115"/>
            <a:ext cx="1733798" cy="1169551"/>
          </a:xfrm>
          <a:prstGeom prst="rect">
            <a:avLst/>
          </a:prstGeom>
          <a:noFill/>
        </p:spPr>
        <p:txBody>
          <a:bodyPr wrap="square" rtlCol="0">
            <a:spAutoFit/>
          </a:bodyPr>
          <a:lstStyle/>
          <a:p>
            <a:r>
              <a:rPr lang="en-US" dirty="0" smtClean="0">
                <a:latin typeface="Georgia" charset="0"/>
                <a:ea typeface="Georgia" charset="0"/>
                <a:cs typeface="Georgia" charset="0"/>
              </a:rPr>
              <a:t>Initial results indicate some small but significant relationship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460" r="-1223"/>
          <a:stretch/>
        </p:blipFill>
        <p:spPr>
          <a:xfrm>
            <a:off x="3374729" y="142773"/>
            <a:ext cx="5785327" cy="4144219"/>
          </a:xfrm>
          <a:prstGeom prst="rect">
            <a:avLst/>
          </a:prstGeom>
          <a:ln w="0">
            <a:noFill/>
          </a:ln>
        </p:spPr>
      </p:pic>
      <p:sp>
        <p:nvSpPr>
          <p:cNvPr id="2" name="Text Placeholder 1"/>
          <p:cNvSpPr>
            <a:spLocks noGrp="1"/>
          </p:cNvSpPr>
          <p:nvPr>
            <p:ph type="body" idx="1"/>
          </p:nvPr>
        </p:nvSpPr>
        <p:spPr>
          <a:xfrm>
            <a:off x="462151" y="4073235"/>
            <a:ext cx="4798619" cy="729592"/>
          </a:xfrm>
        </p:spPr>
        <p:txBody>
          <a:bodyPr/>
          <a:lstStyle/>
          <a:p>
            <a:r>
              <a:rPr lang="en-US" sz="2800" dirty="0" smtClean="0">
                <a:latin typeface="Roboto Slab" charset="0"/>
                <a:ea typeface="Roboto Slab" charset="0"/>
                <a:cs typeface="Roboto Slab" charset="0"/>
              </a:rPr>
              <a:t>Homeruns per batted ball</a:t>
            </a:r>
            <a:endParaRPr lang="en-US" sz="2800" dirty="0">
              <a:latin typeface="Roboto Slab" charset="0"/>
              <a:ea typeface="Roboto Slab" charset="0"/>
              <a:cs typeface="Roboto Slab" charset="0"/>
            </a:endParaRPr>
          </a:p>
        </p:txBody>
      </p:sp>
      <p:sp>
        <p:nvSpPr>
          <p:cNvPr id="18" name="TextBox 17"/>
          <p:cNvSpPr txBox="1"/>
          <p:nvPr/>
        </p:nvSpPr>
        <p:spPr>
          <a:xfrm>
            <a:off x="431405" y="3001973"/>
            <a:ext cx="2629246" cy="523220"/>
          </a:xfrm>
          <a:prstGeom prst="rect">
            <a:avLst/>
          </a:prstGeom>
          <a:noFill/>
        </p:spPr>
        <p:txBody>
          <a:bodyPr wrap="none" rtlCol="0">
            <a:spAutoFit/>
          </a:bodyPr>
          <a:lstStyle/>
          <a:p>
            <a:r>
              <a:rPr lang="en-US" dirty="0" smtClean="0">
                <a:latin typeface="Georgia" charset="0"/>
                <a:ea typeface="Georgia" charset="0"/>
                <a:cs typeface="Georgia" charset="0"/>
              </a:rPr>
              <a:t>Third-degree regression model</a:t>
            </a:r>
          </a:p>
          <a:p>
            <a:r>
              <a:rPr lang="en-US" dirty="0">
                <a:latin typeface="Georgia" charset="0"/>
                <a:ea typeface="Georgia" charset="0"/>
                <a:cs typeface="Georgia" charset="0"/>
              </a:rPr>
              <a:t>w</a:t>
            </a:r>
            <a:r>
              <a:rPr lang="en-US" dirty="0" smtClean="0">
                <a:latin typeface="Georgia" charset="0"/>
                <a:ea typeface="Georgia" charset="0"/>
                <a:cs typeface="Georgia" charset="0"/>
              </a:rPr>
              <a:t>ith Ridge cross - validation</a:t>
            </a:r>
            <a:endParaRPr lang="en-US" dirty="0">
              <a:latin typeface="Georgia" charset="0"/>
              <a:ea typeface="Georgia" charset="0"/>
              <a:cs typeface="Georgia" charset="0"/>
            </a:endParaRPr>
          </a:p>
        </p:txBody>
      </p:sp>
      <p:cxnSp>
        <p:nvCxnSpPr>
          <p:cNvPr id="57" name="Straight Arrow Connector 56"/>
          <p:cNvCxnSpPr/>
          <p:nvPr/>
        </p:nvCxnSpPr>
        <p:spPr>
          <a:xfrm>
            <a:off x="4094708" y="1767876"/>
            <a:ext cx="2172684" cy="44700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5181050" y="378928"/>
            <a:ext cx="3073277" cy="307777"/>
          </a:xfrm>
          <a:prstGeom prst="rect">
            <a:avLst/>
          </a:prstGeom>
          <a:ln w="15875">
            <a:solidFill>
              <a:srgbClr val="FF0000"/>
            </a:solidFill>
          </a:ln>
        </p:spPr>
        <p:txBody>
          <a:bodyPr wrap="none">
            <a:spAutoFit/>
          </a:bodyPr>
          <a:lstStyle/>
          <a:p>
            <a:r>
              <a:rPr lang="en-US" dirty="0" smtClean="0">
                <a:latin typeface="Roboto Slab" charset="0"/>
                <a:ea typeface="Roboto Slab" charset="0"/>
                <a:cs typeface="Roboto Slab" charset="0"/>
              </a:rPr>
              <a:t>Increase in launch </a:t>
            </a:r>
            <a:r>
              <a:rPr lang="en-US" dirty="0">
                <a:latin typeface="Roboto Slab" charset="0"/>
                <a:ea typeface="Roboto Slab" charset="0"/>
                <a:cs typeface="Roboto Slab" charset="0"/>
              </a:rPr>
              <a:t>speed </a:t>
            </a:r>
            <a:r>
              <a:rPr lang="en-US" dirty="0" smtClean="0">
                <a:latin typeface="Roboto Slab" charset="0"/>
                <a:ea typeface="Roboto Slab" charset="0"/>
                <a:cs typeface="Roboto Slab" charset="0"/>
              </a:rPr>
              <a:t>+ angle</a:t>
            </a:r>
            <a:endParaRPr lang="en-US" dirty="0">
              <a:latin typeface="Roboto Slab" charset="0"/>
              <a:ea typeface="Roboto Slab" charset="0"/>
              <a:cs typeface="Roboto Slab" charset="0"/>
            </a:endParaRPr>
          </a:p>
        </p:txBody>
      </p:sp>
      <p:cxnSp>
        <p:nvCxnSpPr>
          <p:cNvPr id="59" name="Straight Arrow Connector 58"/>
          <p:cNvCxnSpPr/>
          <p:nvPr/>
        </p:nvCxnSpPr>
        <p:spPr>
          <a:xfrm>
            <a:off x="6987371" y="737808"/>
            <a:ext cx="453072" cy="13506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1288530" y="1475418"/>
            <a:ext cx="2731838" cy="523220"/>
          </a:xfrm>
          <a:prstGeom prst="rect">
            <a:avLst/>
          </a:prstGeom>
          <a:ln w="15875">
            <a:solidFill>
              <a:srgbClr val="FF0000"/>
            </a:solidFill>
          </a:ln>
        </p:spPr>
        <p:txBody>
          <a:bodyPr wrap="none">
            <a:spAutoFit/>
          </a:bodyPr>
          <a:lstStyle/>
          <a:p>
            <a:r>
              <a:rPr lang="en-US" dirty="0">
                <a:latin typeface="Roboto Slab" charset="0"/>
                <a:ea typeface="Roboto Slab" charset="0"/>
                <a:cs typeface="Roboto Slab" charset="0"/>
              </a:rPr>
              <a:t>Increase </a:t>
            </a:r>
            <a:r>
              <a:rPr lang="en-US" dirty="0" smtClean="0">
                <a:latin typeface="Roboto Slab" charset="0"/>
                <a:ea typeface="Roboto Slab" charset="0"/>
                <a:cs typeface="Roboto Slab" charset="0"/>
              </a:rPr>
              <a:t>in </a:t>
            </a:r>
            <a:r>
              <a:rPr lang="en-US" dirty="0" smtClean="0">
                <a:latin typeface="Roboto Slab" charset="0"/>
                <a:ea typeface="Roboto Slab" charset="0"/>
                <a:cs typeface="Roboto Slab" charset="0"/>
              </a:rPr>
              <a:t>launch speed only</a:t>
            </a:r>
            <a:endParaRPr lang="en-US" dirty="0" smtClean="0">
              <a:latin typeface="Roboto Slab" charset="0"/>
              <a:ea typeface="Roboto Slab" charset="0"/>
              <a:cs typeface="Roboto Slab" charset="0"/>
            </a:endParaRPr>
          </a:p>
          <a:p>
            <a:r>
              <a:rPr lang="en-US" dirty="0" smtClean="0">
                <a:latin typeface="Roboto Slab" charset="0"/>
                <a:ea typeface="Roboto Slab" charset="0"/>
                <a:cs typeface="Roboto Slab" charset="0"/>
              </a:rPr>
              <a:t>Decrease in </a:t>
            </a:r>
            <a:r>
              <a:rPr lang="en-US" dirty="0" smtClean="0">
                <a:latin typeface="Roboto Slab" charset="0"/>
                <a:ea typeface="Roboto Slab" charset="0"/>
                <a:cs typeface="Roboto Slab" charset="0"/>
              </a:rPr>
              <a:t>launch angle</a:t>
            </a:r>
            <a:endParaRPr lang="en-US" dirty="0">
              <a:latin typeface="Roboto Slab" charset="0"/>
              <a:ea typeface="Roboto Slab" charset="0"/>
              <a:cs typeface="Roboto Slab" charset="0"/>
            </a:endParaRPr>
          </a:p>
        </p:txBody>
      </p:sp>
      <p:sp>
        <p:nvSpPr>
          <p:cNvPr id="6" name="Rectangle 5"/>
          <p:cNvSpPr/>
          <p:nvPr/>
        </p:nvSpPr>
        <p:spPr>
          <a:xfrm>
            <a:off x="6717688" y="3294360"/>
            <a:ext cx="1136850" cy="461665"/>
          </a:xfrm>
          <a:prstGeom prst="rect">
            <a:avLst/>
          </a:prstGeom>
        </p:spPr>
        <p:txBody>
          <a:bodyPr wrap="none">
            <a:spAutoFit/>
          </a:bodyPr>
          <a:lstStyle/>
          <a:p>
            <a:r>
              <a:rPr lang="en-US" sz="2400" dirty="0" smtClean="0">
                <a:solidFill>
                  <a:srgbClr val="FFFFFF"/>
                </a:solidFill>
                <a:highlight>
                  <a:srgbClr val="FF0000"/>
                </a:highlight>
                <a:latin typeface="Georgia" charset="0"/>
                <a:ea typeface="Georgia" charset="0"/>
                <a:cs typeface="Georgia" charset="0"/>
              </a:rPr>
              <a:t>Reject!</a:t>
            </a:r>
            <a:endParaRPr lang="en-US" sz="2400" dirty="0">
              <a:latin typeface="Georgia" charset="0"/>
              <a:ea typeface="Georgia" charset="0"/>
              <a:cs typeface="Georgia" charset="0"/>
            </a:endParaRPr>
          </a:p>
        </p:txBody>
      </p:sp>
    </p:spTree>
    <p:extLst>
      <p:ext uri="{BB962C8B-B14F-4D97-AF65-F5344CB8AC3E}">
        <p14:creationId xmlns:p14="http://schemas.microsoft.com/office/powerpoint/2010/main" val="2700910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629227" y="635044"/>
            <a:ext cx="5131952" cy="3541845"/>
          </a:xfrm>
          <a:prstGeom prst="rect">
            <a:avLst/>
          </a:prstGeom>
        </p:spPr>
      </p:pic>
      <p:sp>
        <p:nvSpPr>
          <p:cNvPr id="2" name="Text Placeholder 1"/>
          <p:cNvSpPr>
            <a:spLocks noGrp="1"/>
          </p:cNvSpPr>
          <p:nvPr>
            <p:ph type="body" idx="1"/>
          </p:nvPr>
        </p:nvSpPr>
        <p:spPr>
          <a:xfrm>
            <a:off x="462151" y="4073235"/>
            <a:ext cx="4798619" cy="729592"/>
          </a:xfrm>
        </p:spPr>
        <p:txBody>
          <a:bodyPr/>
          <a:lstStyle/>
          <a:p>
            <a:r>
              <a:rPr lang="en-US" sz="2800" dirty="0" smtClean="0">
                <a:latin typeface="Roboto Slab" charset="0"/>
                <a:ea typeface="Roboto Slab" charset="0"/>
                <a:cs typeface="Roboto Slab" charset="0"/>
              </a:rPr>
              <a:t>Homeruns per batted ball</a:t>
            </a:r>
            <a:endParaRPr lang="en-US" sz="2800" dirty="0">
              <a:latin typeface="Roboto Slab" charset="0"/>
              <a:ea typeface="Roboto Slab" charset="0"/>
              <a:cs typeface="Roboto Slab" charset="0"/>
            </a:endParaRPr>
          </a:p>
        </p:txBody>
      </p:sp>
      <p:sp>
        <p:nvSpPr>
          <p:cNvPr id="18" name="TextBox 17"/>
          <p:cNvSpPr txBox="1"/>
          <p:nvPr/>
        </p:nvSpPr>
        <p:spPr>
          <a:xfrm>
            <a:off x="431405" y="3001973"/>
            <a:ext cx="2642070" cy="523220"/>
          </a:xfrm>
          <a:prstGeom prst="rect">
            <a:avLst/>
          </a:prstGeom>
          <a:noFill/>
        </p:spPr>
        <p:txBody>
          <a:bodyPr wrap="none" rtlCol="0">
            <a:spAutoFit/>
          </a:bodyPr>
          <a:lstStyle/>
          <a:p>
            <a:r>
              <a:rPr lang="en-US" dirty="0" smtClean="0">
                <a:latin typeface="Georgia" charset="0"/>
                <a:ea typeface="Georgia" charset="0"/>
                <a:cs typeface="Georgia" charset="0"/>
              </a:rPr>
              <a:t>First - degree regression model</a:t>
            </a:r>
          </a:p>
          <a:p>
            <a:r>
              <a:rPr lang="en-US" dirty="0">
                <a:latin typeface="Georgia" charset="0"/>
                <a:ea typeface="Georgia" charset="0"/>
                <a:cs typeface="Georgia" charset="0"/>
              </a:rPr>
              <a:t>w</a:t>
            </a:r>
            <a:r>
              <a:rPr lang="en-US" dirty="0" smtClean="0">
                <a:latin typeface="Georgia" charset="0"/>
                <a:ea typeface="Georgia" charset="0"/>
                <a:cs typeface="Georgia" charset="0"/>
              </a:rPr>
              <a:t>ith Ridge cross - validation</a:t>
            </a:r>
            <a:endParaRPr lang="en-US" dirty="0">
              <a:latin typeface="Georgia" charset="0"/>
              <a:ea typeface="Georgia" charset="0"/>
              <a:cs typeface="Georgia" charset="0"/>
            </a:endParaRPr>
          </a:p>
        </p:txBody>
      </p:sp>
      <p:cxnSp>
        <p:nvCxnSpPr>
          <p:cNvPr id="57" name="Straight Arrow Connector 56"/>
          <p:cNvCxnSpPr/>
          <p:nvPr/>
        </p:nvCxnSpPr>
        <p:spPr>
          <a:xfrm>
            <a:off x="4094708" y="1767876"/>
            <a:ext cx="1865825" cy="4145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5457929" y="327267"/>
            <a:ext cx="3073277" cy="307777"/>
          </a:xfrm>
          <a:prstGeom prst="rect">
            <a:avLst/>
          </a:prstGeom>
          <a:ln w="15875">
            <a:solidFill>
              <a:srgbClr val="FF0000"/>
            </a:solidFill>
          </a:ln>
        </p:spPr>
        <p:txBody>
          <a:bodyPr wrap="none">
            <a:spAutoFit/>
          </a:bodyPr>
          <a:lstStyle/>
          <a:p>
            <a:r>
              <a:rPr lang="en-US" dirty="0" smtClean="0">
                <a:latin typeface="Roboto Slab" charset="0"/>
                <a:ea typeface="Roboto Slab" charset="0"/>
                <a:cs typeface="Roboto Slab" charset="0"/>
              </a:rPr>
              <a:t>Increase in launch </a:t>
            </a:r>
            <a:r>
              <a:rPr lang="en-US" dirty="0">
                <a:latin typeface="Roboto Slab" charset="0"/>
                <a:ea typeface="Roboto Slab" charset="0"/>
                <a:cs typeface="Roboto Slab" charset="0"/>
              </a:rPr>
              <a:t>speed </a:t>
            </a:r>
            <a:r>
              <a:rPr lang="en-US" dirty="0" smtClean="0">
                <a:latin typeface="Roboto Slab" charset="0"/>
                <a:ea typeface="Roboto Slab" charset="0"/>
                <a:cs typeface="Roboto Slab" charset="0"/>
              </a:rPr>
              <a:t>+ angle</a:t>
            </a:r>
            <a:endParaRPr lang="en-US" dirty="0">
              <a:latin typeface="Roboto Slab" charset="0"/>
              <a:ea typeface="Roboto Slab" charset="0"/>
              <a:cs typeface="Roboto Slab" charset="0"/>
            </a:endParaRPr>
          </a:p>
        </p:txBody>
      </p:sp>
      <p:cxnSp>
        <p:nvCxnSpPr>
          <p:cNvPr id="59" name="Straight Arrow Connector 58"/>
          <p:cNvCxnSpPr/>
          <p:nvPr/>
        </p:nvCxnSpPr>
        <p:spPr>
          <a:xfrm>
            <a:off x="7241004" y="635044"/>
            <a:ext cx="20780" cy="84761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1394930" y="1482654"/>
            <a:ext cx="2699778" cy="307777"/>
          </a:xfrm>
          <a:prstGeom prst="rect">
            <a:avLst/>
          </a:prstGeom>
          <a:ln w="15875">
            <a:solidFill>
              <a:srgbClr val="FF0000"/>
            </a:solidFill>
          </a:ln>
        </p:spPr>
        <p:txBody>
          <a:bodyPr wrap="none">
            <a:spAutoFit/>
          </a:bodyPr>
          <a:lstStyle/>
          <a:p>
            <a:r>
              <a:rPr lang="en-US" dirty="0">
                <a:latin typeface="Roboto Slab" charset="0"/>
                <a:ea typeface="Roboto Slab" charset="0"/>
                <a:cs typeface="Roboto Slab" charset="0"/>
              </a:rPr>
              <a:t>Increase </a:t>
            </a:r>
            <a:r>
              <a:rPr lang="en-US" dirty="0" smtClean="0">
                <a:latin typeface="Roboto Slab" charset="0"/>
                <a:ea typeface="Roboto Slab" charset="0"/>
                <a:cs typeface="Roboto Slab" charset="0"/>
              </a:rPr>
              <a:t>in launch angle only</a:t>
            </a:r>
            <a:endParaRPr lang="en-US" dirty="0">
              <a:latin typeface="Roboto Slab" charset="0"/>
              <a:ea typeface="Roboto Slab" charset="0"/>
              <a:cs typeface="Roboto Slab" charset="0"/>
            </a:endParaRPr>
          </a:p>
        </p:txBody>
      </p:sp>
    </p:spTree>
    <p:extLst>
      <p:ext uri="{BB962C8B-B14F-4D97-AF65-F5344CB8AC3E}">
        <p14:creationId xmlns:p14="http://schemas.microsoft.com/office/powerpoint/2010/main" val="15174847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966" y="440271"/>
            <a:ext cx="5075743" cy="4301067"/>
          </a:xfrm>
          <a:prstGeom prst="rect">
            <a:avLst/>
          </a:prstGeom>
        </p:spPr>
      </p:pic>
      <p:cxnSp>
        <p:nvCxnSpPr>
          <p:cNvPr id="31" name="Straight Connector 30"/>
          <p:cNvCxnSpPr/>
          <p:nvPr/>
        </p:nvCxnSpPr>
        <p:spPr>
          <a:xfrm flipV="1">
            <a:off x="593766" y="3211518"/>
            <a:ext cx="3930733" cy="17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3218213" y="688769"/>
            <a:ext cx="47502" cy="3925223"/>
          </a:xfrm>
          <a:prstGeom prst="line">
            <a:avLst/>
          </a:prstGeom>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1121048" y="2279217"/>
            <a:ext cx="1447832" cy="261610"/>
          </a:xfrm>
          <a:prstGeom prst="rect">
            <a:avLst/>
          </a:prstGeom>
        </p:spPr>
        <p:txBody>
          <a:bodyPr wrap="none">
            <a:spAutoFit/>
          </a:bodyPr>
          <a:lstStyle/>
          <a:p>
            <a:r>
              <a:rPr lang="en-US" sz="1100" dirty="0" smtClean="0"/>
              <a:t>Evan Longoria 2017</a:t>
            </a:r>
            <a:endParaRPr lang="en-US" sz="1100" dirty="0"/>
          </a:p>
        </p:txBody>
      </p:sp>
      <p:sp>
        <p:nvSpPr>
          <p:cNvPr id="50" name="Oval 49"/>
          <p:cNvSpPr/>
          <p:nvPr/>
        </p:nvSpPr>
        <p:spPr>
          <a:xfrm>
            <a:off x="1951636" y="2551689"/>
            <a:ext cx="45719" cy="53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idx="1"/>
          </p:nvPr>
        </p:nvSpPr>
        <p:spPr>
          <a:xfrm>
            <a:off x="4524498" y="178130"/>
            <a:ext cx="4275117" cy="510639"/>
          </a:xfrm>
        </p:spPr>
        <p:txBody>
          <a:bodyPr/>
          <a:lstStyle/>
          <a:p>
            <a:pPr algn="r"/>
            <a:r>
              <a:rPr lang="en-US" sz="2800" dirty="0" smtClean="0">
                <a:latin typeface="Roboto Slab" charset="0"/>
                <a:ea typeface="Roboto Slab" charset="0"/>
                <a:cs typeface="Roboto Slab" charset="0"/>
              </a:rPr>
              <a:t>Evan Longoria</a:t>
            </a:r>
            <a:endParaRPr lang="en-US" sz="2800" dirty="0">
              <a:latin typeface="Roboto Slab" charset="0"/>
              <a:ea typeface="Roboto Slab" charset="0"/>
              <a:cs typeface="Roboto Slab" charset="0"/>
            </a:endParaRPr>
          </a:p>
        </p:txBody>
      </p:sp>
      <p:graphicFrame>
        <p:nvGraphicFramePr>
          <p:cNvPr id="29" name="Shape 137"/>
          <p:cNvGraphicFramePr/>
          <p:nvPr>
            <p:extLst>
              <p:ext uri="{D42A27DB-BD31-4B8C-83A1-F6EECF244321}">
                <p14:modId xmlns:p14="http://schemas.microsoft.com/office/powerpoint/2010/main" val="1541103349"/>
              </p:ext>
            </p:extLst>
          </p:nvPr>
        </p:nvGraphicFramePr>
        <p:xfrm>
          <a:off x="5681286" y="902525"/>
          <a:ext cx="2762070" cy="2060406"/>
        </p:xfrm>
        <a:graphic>
          <a:graphicData uri="http://schemas.openxmlformats.org/drawingml/2006/table">
            <a:tbl>
              <a:tblPr>
                <a:noFill/>
                <a:tableStyleId>{BF633F0C-7BA5-4C57-877B-4ED74C701216}</a:tableStyleId>
              </a:tblPr>
              <a:tblGrid>
                <a:gridCol w="907748"/>
                <a:gridCol w="907748"/>
                <a:gridCol w="946574"/>
              </a:tblGrid>
              <a:tr h="361648">
                <a:tc>
                  <a:txBody>
                    <a:bodyPr/>
                    <a:lstStyle/>
                    <a:p>
                      <a:pPr lvl="0" algn="r">
                        <a:spcBef>
                          <a:spcPts val="0"/>
                        </a:spcBef>
                        <a:buNone/>
                      </a:pPr>
                      <a:endParaRPr sz="1800" dirty="0">
                        <a:latin typeface="Georgia"/>
                        <a:ea typeface="Georgia"/>
                        <a:cs typeface="Georgia"/>
                        <a:sym typeface="Georgia"/>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D9D9D9"/>
                    </a:solidFill>
                  </a:tcPr>
                </a:tc>
                <a:tc>
                  <a:txBody>
                    <a:bodyPr/>
                    <a:lstStyle/>
                    <a:p>
                      <a:pPr lvl="0" algn="r">
                        <a:spcBef>
                          <a:spcPts val="0"/>
                        </a:spcBef>
                        <a:buNone/>
                      </a:pPr>
                      <a:r>
                        <a:rPr lang="en-US" sz="1800" dirty="0" smtClean="0">
                          <a:latin typeface="Georgia"/>
                          <a:ea typeface="Georgia"/>
                          <a:cs typeface="Georgia"/>
                          <a:sym typeface="Georgia"/>
                        </a:rPr>
                        <a:t>2016</a:t>
                      </a:r>
                      <a:endParaRPr sz="1800" dirty="0">
                        <a:latin typeface="Georgia"/>
                        <a:ea typeface="Georgia"/>
                        <a:cs typeface="Georgia"/>
                        <a:sym typeface="Georgia"/>
                      </a:endParaRPr>
                    </a:p>
                  </a:txBody>
                  <a:tcPr marL="68569" marR="68569" marT="68569" marB="68569"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D9D9D9"/>
                    </a:solidFill>
                  </a:tcPr>
                </a:tc>
                <a:tc>
                  <a:txBody>
                    <a:bodyPr/>
                    <a:lstStyle/>
                    <a:p>
                      <a:pPr lvl="0" algn="ctr">
                        <a:spcBef>
                          <a:spcPts val="0"/>
                        </a:spcBef>
                        <a:buNone/>
                      </a:pPr>
                      <a:r>
                        <a:rPr lang="en-US" sz="1800" dirty="0" smtClean="0">
                          <a:latin typeface="Georgia"/>
                          <a:ea typeface="Georgia"/>
                          <a:cs typeface="Georgia"/>
                          <a:sym typeface="Georgia"/>
                        </a:rPr>
                        <a:t>2017*</a:t>
                      </a:r>
                    </a:p>
                  </a:txBody>
                  <a:tcPr marL="68569" marR="68569" marT="68569" marB="68569"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D9D9D9"/>
                    </a:solidFill>
                  </a:tcPr>
                </a:tc>
              </a:tr>
              <a:tr h="489478">
                <a:tc>
                  <a:txBody>
                    <a:bodyPr/>
                    <a:lstStyle/>
                    <a:p>
                      <a:pPr lvl="0" algn="r">
                        <a:spcBef>
                          <a:spcPts val="0"/>
                        </a:spcBef>
                        <a:buNone/>
                      </a:pPr>
                      <a:r>
                        <a:rPr lang="en-US" sz="1800" i="1" cap="small" baseline="0" dirty="0" err="1" smtClean="0">
                          <a:latin typeface="Georgia"/>
                          <a:ea typeface="Georgia"/>
                          <a:cs typeface="Georgia"/>
                          <a:sym typeface="Georgia"/>
                        </a:rPr>
                        <a:t>Avg</a:t>
                      </a:r>
                      <a:endParaRPr lang="en" sz="1800" i="1" cap="small" baseline="0" dirty="0">
                        <a:latin typeface="Georgia"/>
                        <a:ea typeface="Georgia"/>
                        <a:cs typeface="Georgia"/>
                        <a:sym typeface="Georgia"/>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FFFFFF"/>
                    </a:solidFill>
                  </a:tcPr>
                </a:tc>
                <a:tc>
                  <a:txBody>
                    <a:bodyPr/>
                    <a:lstStyle/>
                    <a:p>
                      <a:pPr lvl="0" algn="r">
                        <a:spcBef>
                          <a:spcPts val="0"/>
                        </a:spcBef>
                        <a:buNone/>
                      </a:pPr>
                      <a:r>
                        <a:rPr lang="en-US" sz="1800" b="0" i="0" dirty="0" smtClean="0">
                          <a:latin typeface="Georgia" charset="0"/>
                          <a:ea typeface="Georgia" charset="0"/>
                          <a:cs typeface="Georgia" charset="0"/>
                          <a:sym typeface="Georgia"/>
                        </a:rPr>
                        <a:t>.273</a:t>
                      </a:r>
                      <a:endParaRPr lang="en" sz="1800" b="0" i="0" dirty="0">
                        <a:latin typeface="Georgia" charset="0"/>
                        <a:ea typeface="Georgia" charset="0"/>
                        <a:cs typeface="Georgia" charset="0"/>
                        <a:sym typeface="Georgia"/>
                      </a:endParaRPr>
                    </a:p>
                  </a:txBody>
                  <a:tcPr marL="68569" marR="68569" marT="68569" marB="68569"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FF"/>
                    </a:solidFill>
                  </a:tcPr>
                </a:tc>
                <a:tc>
                  <a:txBody>
                    <a:bodyPr/>
                    <a:lstStyle/>
                    <a:p>
                      <a:pPr lvl="0" algn="ctr">
                        <a:spcBef>
                          <a:spcPts val="0"/>
                        </a:spcBef>
                        <a:buNone/>
                      </a:pPr>
                      <a:r>
                        <a:rPr lang="en-US" sz="1800" b="0" i="0" dirty="0" smtClean="0">
                          <a:latin typeface="Georgia" charset="0"/>
                          <a:ea typeface="Georgia" charset="0"/>
                          <a:cs typeface="Georgia" charset="0"/>
                          <a:sym typeface="Roboto Slab"/>
                        </a:rPr>
                        <a:t>.259</a:t>
                      </a:r>
                      <a:endParaRPr lang="en" sz="1800" b="0" i="0" dirty="0">
                        <a:latin typeface="Georgia" charset="0"/>
                        <a:ea typeface="Georgia" charset="0"/>
                        <a:cs typeface="Georgia" charset="0"/>
                        <a:sym typeface="Roboto Slab"/>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FF"/>
                    </a:solidFill>
                  </a:tcPr>
                </a:tc>
              </a:tr>
              <a:tr h="610809">
                <a:tc>
                  <a:txBody>
                    <a:bodyPr/>
                    <a:lstStyle/>
                    <a:p>
                      <a:pPr lvl="0" algn="r">
                        <a:spcBef>
                          <a:spcPts val="0"/>
                        </a:spcBef>
                        <a:buNone/>
                      </a:pPr>
                      <a:r>
                        <a:rPr lang="en-US" sz="1800" i="1" cap="small" baseline="0" dirty="0" err="1" smtClean="0">
                          <a:latin typeface="Georgia"/>
                          <a:ea typeface="Georgia"/>
                          <a:cs typeface="Georgia"/>
                          <a:sym typeface="Georgia"/>
                        </a:rPr>
                        <a:t>Slg</a:t>
                      </a:r>
                      <a:endParaRPr lang="en" sz="1800" i="1" cap="small" baseline="0" dirty="0">
                        <a:latin typeface="Georgia"/>
                        <a:ea typeface="Georgia"/>
                        <a:cs typeface="Georgia"/>
                        <a:sym typeface="Georgia"/>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F3F3F3"/>
                    </a:solidFill>
                  </a:tcPr>
                </a:tc>
                <a:tc>
                  <a:txBody>
                    <a:bodyPr/>
                    <a:lstStyle/>
                    <a:p>
                      <a:pPr lvl="0" algn="r">
                        <a:spcBef>
                          <a:spcPts val="0"/>
                        </a:spcBef>
                        <a:buNone/>
                      </a:pPr>
                      <a:r>
                        <a:rPr lang="en-US" sz="1800" b="0" i="0" dirty="0" smtClean="0">
                          <a:latin typeface="Georgia" charset="0"/>
                          <a:ea typeface="Georgia" charset="0"/>
                          <a:cs typeface="Georgia" charset="0"/>
                          <a:sym typeface="Georgia"/>
                        </a:rPr>
                        <a:t>.521</a:t>
                      </a:r>
                      <a:endParaRPr lang="en" sz="1800" b="0" i="0" dirty="0">
                        <a:latin typeface="Georgia" charset="0"/>
                        <a:ea typeface="Georgia" charset="0"/>
                        <a:cs typeface="Georgia" charset="0"/>
                        <a:sym typeface="Georgia"/>
                      </a:endParaRPr>
                    </a:p>
                  </a:txBody>
                  <a:tcPr marL="68569" marR="68569" marT="68569" marB="68569"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c>
                  <a:txBody>
                    <a:bodyPr/>
                    <a:lstStyle/>
                    <a:p>
                      <a:pPr lvl="0" algn="ctr">
                        <a:spcBef>
                          <a:spcPts val="0"/>
                        </a:spcBef>
                        <a:buNone/>
                      </a:pPr>
                      <a:r>
                        <a:rPr lang="en-US" sz="1800" b="0" i="0" dirty="0" smtClean="0">
                          <a:latin typeface="Georgia" charset="0"/>
                          <a:ea typeface="Georgia" charset="0"/>
                          <a:cs typeface="Georgia" charset="0"/>
                          <a:sym typeface="Roboto Slab"/>
                        </a:rPr>
                        <a:t>.427</a:t>
                      </a:r>
                      <a:endParaRPr lang="en" sz="1800" b="0" i="0" dirty="0">
                        <a:latin typeface="Georgia" charset="0"/>
                        <a:ea typeface="Georgia" charset="0"/>
                        <a:cs typeface="Georgia" charset="0"/>
                        <a:sym typeface="Roboto Slab"/>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r>
              <a:tr h="548661">
                <a:tc>
                  <a:txBody>
                    <a:bodyPr/>
                    <a:lstStyle/>
                    <a:p>
                      <a:pPr lvl="0" algn="r">
                        <a:spcBef>
                          <a:spcPts val="0"/>
                        </a:spcBef>
                        <a:buNone/>
                      </a:pPr>
                      <a:r>
                        <a:rPr lang="en-US" sz="1800" i="1" cap="small" baseline="0" dirty="0" smtClean="0">
                          <a:latin typeface="Georgia"/>
                          <a:ea typeface="Georgia"/>
                          <a:cs typeface="Georgia"/>
                          <a:sym typeface="Georgia"/>
                        </a:rPr>
                        <a:t>HR</a:t>
                      </a:r>
                      <a:endParaRPr lang="en" sz="1800" i="1" cap="small" baseline="0" dirty="0">
                        <a:latin typeface="Georgia"/>
                        <a:ea typeface="Georgia"/>
                        <a:cs typeface="Georgia"/>
                        <a:sym typeface="Georgia"/>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FF"/>
                    </a:solidFill>
                  </a:tcPr>
                </a:tc>
                <a:tc>
                  <a:txBody>
                    <a:bodyPr/>
                    <a:lstStyle/>
                    <a:p>
                      <a:pPr lvl="0" algn="r">
                        <a:spcBef>
                          <a:spcPts val="0"/>
                        </a:spcBef>
                        <a:buNone/>
                      </a:pPr>
                      <a:r>
                        <a:rPr lang="en-US" sz="1800" b="0" i="0" dirty="0" smtClean="0">
                          <a:latin typeface="Georgia" charset="0"/>
                          <a:ea typeface="Georgia" charset="0"/>
                          <a:cs typeface="Georgia" charset="0"/>
                          <a:sym typeface="Georgia"/>
                        </a:rPr>
                        <a:t>36</a:t>
                      </a:r>
                      <a:endParaRPr lang="en" sz="1800" b="0" i="0" dirty="0">
                        <a:latin typeface="Georgia" charset="0"/>
                        <a:ea typeface="Georgia" charset="0"/>
                        <a:cs typeface="Georgia" charset="0"/>
                        <a:sym typeface="Georgia"/>
                      </a:endParaRPr>
                    </a:p>
                  </a:txBody>
                  <a:tcPr marL="68569" marR="68569" marT="68569" marB="68569"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FF"/>
                    </a:solidFill>
                  </a:tcPr>
                </a:tc>
                <a:tc>
                  <a:txBody>
                    <a:bodyPr/>
                    <a:lstStyle/>
                    <a:p>
                      <a:pPr lvl="0" algn="ctr" rtl="0">
                        <a:spcBef>
                          <a:spcPts val="0"/>
                        </a:spcBef>
                        <a:buNone/>
                      </a:pPr>
                      <a:r>
                        <a:rPr lang="en-US" sz="1800" b="0" i="0" dirty="0" smtClean="0">
                          <a:latin typeface="Georgia" charset="0"/>
                          <a:ea typeface="Georgia" charset="0"/>
                          <a:cs typeface="Georgia" charset="0"/>
                          <a:sym typeface="Roboto Slab"/>
                        </a:rPr>
                        <a:t>12</a:t>
                      </a:r>
                      <a:endParaRPr lang="en" sz="1800" b="0" i="0" dirty="0">
                        <a:latin typeface="Georgia" charset="0"/>
                        <a:ea typeface="Georgia" charset="0"/>
                        <a:cs typeface="Georgia" charset="0"/>
                        <a:sym typeface="Roboto Slab"/>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FF"/>
                    </a:solidFill>
                  </a:tcPr>
                </a:tc>
              </a:tr>
            </a:tbl>
          </a:graphicData>
        </a:graphic>
      </p:graphicFrame>
      <p:sp>
        <p:nvSpPr>
          <p:cNvPr id="3" name="TextBox 2"/>
          <p:cNvSpPr txBox="1"/>
          <p:nvPr/>
        </p:nvSpPr>
        <p:spPr>
          <a:xfrm>
            <a:off x="6699622" y="4639510"/>
            <a:ext cx="1755609" cy="307777"/>
          </a:xfrm>
          <a:prstGeom prst="rect">
            <a:avLst/>
          </a:prstGeom>
          <a:noFill/>
        </p:spPr>
        <p:txBody>
          <a:bodyPr wrap="none" rtlCol="0">
            <a:spAutoFit/>
          </a:bodyPr>
          <a:lstStyle/>
          <a:p>
            <a:r>
              <a:rPr lang="en-US" dirty="0" smtClean="0">
                <a:latin typeface="Georgia" charset="0"/>
                <a:ea typeface="Georgia" charset="0"/>
                <a:cs typeface="Georgia" charset="0"/>
              </a:rPr>
              <a:t>*Through 87 games</a:t>
            </a:r>
            <a:endParaRPr lang="en-US" dirty="0">
              <a:latin typeface="Georgia" charset="0"/>
              <a:ea typeface="Georgia" charset="0"/>
              <a:cs typeface="Georgia" charset="0"/>
            </a:endParaRPr>
          </a:p>
        </p:txBody>
      </p:sp>
      <p:sp>
        <p:nvSpPr>
          <p:cNvPr id="12" name="TextBox 11"/>
          <p:cNvSpPr txBox="1"/>
          <p:nvPr/>
        </p:nvSpPr>
        <p:spPr>
          <a:xfrm>
            <a:off x="2447221" y="4691700"/>
            <a:ext cx="1636987" cy="253916"/>
          </a:xfrm>
          <a:prstGeom prst="rect">
            <a:avLst/>
          </a:prstGeom>
          <a:noFill/>
        </p:spPr>
        <p:txBody>
          <a:bodyPr wrap="none" rtlCol="0">
            <a:spAutoFit/>
          </a:bodyPr>
          <a:lstStyle/>
          <a:p>
            <a:r>
              <a:rPr lang="en-US" sz="1050" dirty="0" smtClean="0">
                <a:latin typeface="Georgia" charset="0"/>
                <a:ea typeface="Georgia" charset="0"/>
                <a:cs typeface="Georgia" charset="0"/>
              </a:rPr>
              <a:t>Change in Launch Angle</a:t>
            </a:r>
            <a:endParaRPr lang="en-US" sz="1050" dirty="0">
              <a:latin typeface="Georgia" charset="0"/>
              <a:ea typeface="Georgia" charset="0"/>
              <a:cs typeface="Georgia" charset="0"/>
            </a:endParaRPr>
          </a:p>
        </p:txBody>
      </p:sp>
      <p:sp>
        <p:nvSpPr>
          <p:cNvPr id="13" name="TextBox 12"/>
          <p:cNvSpPr txBox="1"/>
          <p:nvPr/>
        </p:nvSpPr>
        <p:spPr>
          <a:xfrm rot="-5400000">
            <a:off x="-484626" y="1958852"/>
            <a:ext cx="1654620" cy="253916"/>
          </a:xfrm>
          <a:prstGeom prst="rect">
            <a:avLst/>
          </a:prstGeom>
          <a:noFill/>
        </p:spPr>
        <p:txBody>
          <a:bodyPr wrap="none" rtlCol="0">
            <a:spAutoFit/>
          </a:bodyPr>
          <a:lstStyle/>
          <a:p>
            <a:r>
              <a:rPr lang="en-US" sz="1050" dirty="0" smtClean="0">
                <a:latin typeface="Georgia" charset="0"/>
                <a:ea typeface="Georgia" charset="0"/>
                <a:cs typeface="Georgia" charset="0"/>
              </a:rPr>
              <a:t>Change in </a:t>
            </a:r>
            <a:r>
              <a:rPr lang="en-US" sz="1050" smtClean="0">
                <a:latin typeface="Georgia" charset="0"/>
                <a:ea typeface="Georgia" charset="0"/>
                <a:cs typeface="Georgia" charset="0"/>
              </a:rPr>
              <a:t>Launch Speed</a:t>
            </a:r>
            <a:endParaRPr lang="en-US" sz="1050" dirty="0">
              <a:latin typeface="Georgia" charset="0"/>
              <a:ea typeface="Georgia" charset="0"/>
              <a:cs typeface="Georgia" charset="0"/>
            </a:endParaRPr>
          </a:p>
        </p:txBody>
      </p:sp>
      <p:pic>
        <p:nvPicPr>
          <p:cNvPr id="4" name="Picture 3"/>
          <p:cNvPicPr>
            <a:picLocks noChangeAspect="1"/>
          </p:cNvPicPr>
          <p:nvPr/>
        </p:nvPicPr>
        <p:blipFill>
          <a:blip r:embed="rId3"/>
          <a:stretch>
            <a:fillRect/>
          </a:stretch>
        </p:blipFill>
        <p:spPr>
          <a:xfrm>
            <a:off x="5681286" y="3042090"/>
            <a:ext cx="2762070" cy="1597420"/>
          </a:xfrm>
          <a:prstGeom prst="rect">
            <a:avLst/>
          </a:prstGeom>
        </p:spPr>
      </p:pic>
    </p:spTree>
    <p:extLst>
      <p:ext uri="{BB962C8B-B14F-4D97-AF65-F5344CB8AC3E}">
        <p14:creationId xmlns:p14="http://schemas.microsoft.com/office/powerpoint/2010/main" val="17462507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966" y="440271"/>
            <a:ext cx="5075743" cy="4301067"/>
          </a:xfrm>
          <a:prstGeom prst="rect">
            <a:avLst/>
          </a:prstGeom>
        </p:spPr>
      </p:pic>
      <p:cxnSp>
        <p:nvCxnSpPr>
          <p:cNvPr id="31" name="Straight Connector 30"/>
          <p:cNvCxnSpPr/>
          <p:nvPr/>
        </p:nvCxnSpPr>
        <p:spPr>
          <a:xfrm flipV="1">
            <a:off x="593766" y="3211518"/>
            <a:ext cx="3930733" cy="17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3218213" y="688769"/>
            <a:ext cx="47502" cy="3925223"/>
          </a:xfrm>
          <a:prstGeom prst="line">
            <a:avLst/>
          </a:prstGeom>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243366" y="3012991"/>
            <a:ext cx="1588897" cy="261610"/>
          </a:xfrm>
          <a:prstGeom prst="rect">
            <a:avLst/>
          </a:prstGeom>
        </p:spPr>
        <p:txBody>
          <a:bodyPr wrap="none">
            <a:spAutoFit/>
          </a:bodyPr>
          <a:lstStyle/>
          <a:p>
            <a:r>
              <a:rPr lang="en-US" sz="1100" dirty="0" smtClean="0"/>
              <a:t>Anthony Rendon 2016</a:t>
            </a:r>
            <a:endParaRPr lang="en-US" sz="1100" dirty="0"/>
          </a:p>
        </p:txBody>
      </p:sp>
      <p:sp>
        <p:nvSpPr>
          <p:cNvPr id="50" name="Oval 49"/>
          <p:cNvSpPr/>
          <p:nvPr/>
        </p:nvSpPr>
        <p:spPr>
          <a:xfrm>
            <a:off x="4073954" y="3285463"/>
            <a:ext cx="45719" cy="53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idx="1"/>
          </p:nvPr>
        </p:nvSpPr>
        <p:spPr>
          <a:xfrm>
            <a:off x="4524498" y="178130"/>
            <a:ext cx="4275117" cy="510639"/>
          </a:xfrm>
        </p:spPr>
        <p:txBody>
          <a:bodyPr/>
          <a:lstStyle/>
          <a:p>
            <a:pPr algn="r"/>
            <a:r>
              <a:rPr lang="en-US" sz="2800" dirty="0" smtClean="0">
                <a:latin typeface="Roboto Slab" charset="0"/>
                <a:ea typeface="Roboto Slab" charset="0"/>
                <a:cs typeface="Roboto Slab" charset="0"/>
              </a:rPr>
              <a:t>Anthony Rendon</a:t>
            </a:r>
            <a:endParaRPr lang="en-US" sz="2800" dirty="0">
              <a:latin typeface="Roboto Slab" charset="0"/>
              <a:ea typeface="Roboto Slab" charset="0"/>
              <a:cs typeface="Roboto Slab" charset="0"/>
            </a:endParaRPr>
          </a:p>
        </p:txBody>
      </p:sp>
      <p:graphicFrame>
        <p:nvGraphicFramePr>
          <p:cNvPr id="29" name="Shape 137"/>
          <p:cNvGraphicFramePr/>
          <p:nvPr>
            <p:extLst>
              <p:ext uri="{D42A27DB-BD31-4B8C-83A1-F6EECF244321}">
                <p14:modId xmlns:p14="http://schemas.microsoft.com/office/powerpoint/2010/main" val="28086477"/>
              </p:ext>
            </p:extLst>
          </p:nvPr>
        </p:nvGraphicFramePr>
        <p:xfrm>
          <a:off x="5681286" y="902525"/>
          <a:ext cx="2762070" cy="2060406"/>
        </p:xfrm>
        <a:graphic>
          <a:graphicData uri="http://schemas.openxmlformats.org/drawingml/2006/table">
            <a:tbl>
              <a:tblPr>
                <a:noFill/>
                <a:tableStyleId>{BF633F0C-7BA5-4C57-877B-4ED74C701216}</a:tableStyleId>
              </a:tblPr>
              <a:tblGrid>
                <a:gridCol w="907748"/>
                <a:gridCol w="907748"/>
                <a:gridCol w="946574"/>
              </a:tblGrid>
              <a:tr h="361648">
                <a:tc>
                  <a:txBody>
                    <a:bodyPr/>
                    <a:lstStyle/>
                    <a:p>
                      <a:pPr lvl="0" algn="r">
                        <a:spcBef>
                          <a:spcPts val="0"/>
                        </a:spcBef>
                        <a:buNone/>
                      </a:pPr>
                      <a:endParaRPr sz="1800" dirty="0">
                        <a:latin typeface="Georgia"/>
                        <a:ea typeface="Georgia"/>
                        <a:cs typeface="Georgia"/>
                        <a:sym typeface="Georgia"/>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D9D9D9"/>
                    </a:solidFill>
                  </a:tcPr>
                </a:tc>
                <a:tc>
                  <a:txBody>
                    <a:bodyPr/>
                    <a:lstStyle/>
                    <a:p>
                      <a:pPr lvl="0" algn="r">
                        <a:spcBef>
                          <a:spcPts val="0"/>
                        </a:spcBef>
                        <a:buNone/>
                      </a:pPr>
                      <a:r>
                        <a:rPr lang="en-US" sz="1800" dirty="0" smtClean="0">
                          <a:latin typeface="Georgia"/>
                          <a:ea typeface="Georgia"/>
                          <a:cs typeface="Georgia"/>
                          <a:sym typeface="Georgia"/>
                        </a:rPr>
                        <a:t>2015</a:t>
                      </a:r>
                      <a:endParaRPr sz="1800" dirty="0">
                        <a:latin typeface="Georgia"/>
                        <a:ea typeface="Georgia"/>
                        <a:cs typeface="Georgia"/>
                        <a:sym typeface="Georgia"/>
                      </a:endParaRPr>
                    </a:p>
                  </a:txBody>
                  <a:tcPr marL="68569" marR="68569" marT="68569" marB="68569"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D9D9D9"/>
                    </a:solidFill>
                  </a:tcPr>
                </a:tc>
                <a:tc>
                  <a:txBody>
                    <a:bodyPr/>
                    <a:lstStyle/>
                    <a:p>
                      <a:pPr lvl="0" algn="ctr">
                        <a:spcBef>
                          <a:spcPts val="0"/>
                        </a:spcBef>
                        <a:buNone/>
                      </a:pPr>
                      <a:r>
                        <a:rPr lang="en-US" sz="1800" dirty="0" smtClean="0">
                          <a:latin typeface="Georgia"/>
                          <a:ea typeface="Georgia"/>
                          <a:cs typeface="Georgia"/>
                          <a:sym typeface="Georgia"/>
                        </a:rPr>
                        <a:t>2016</a:t>
                      </a:r>
                    </a:p>
                  </a:txBody>
                  <a:tcPr marL="68569" marR="68569" marT="68569" marB="68569"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D9D9D9"/>
                    </a:solidFill>
                  </a:tcPr>
                </a:tc>
              </a:tr>
              <a:tr h="489478">
                <a:tc>
                  <a:txBody>
                    <a:bodyPr/>
                    <a:lstStyle/>
                    <a:p>
                      <a:pPr lvl="0" algn="r">
                        <a:spcBef>
                          <a:spcPts val="0"/>
                        </a:spcBef>
                        <a:buNone/>
                      </a:pPr>
                      <a:r>
                        <a:rPr lang="en-US" sz="1800" i="1" cap="small" baseline="0" dirty="0" err="1" smtClean="0">
                          <a:latin typeface="Georgia"/>
                          <a:ea typeface="Georgia"/>
                          <a:cs typeface="Georgia"/>
                          <a:sym typeface="Georgia"/>
                        </a:rPr>
                        <a:t>Avg</a:t>
                      </a:r>
                      <a:endParaRPr lang="en" sz="1800" i="1" cap="small" baseline="0" dirty="0">
                        <a:latin typeface="Georgia"/>
                        <a:ea typeface="Georgia"/>
                        <a:cs typeface="Georgia"/>
                        <a:sym typeface="Georgia"/>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FFFFFF"/>
                    </a:solidFill>
                  </a:tcPr>
                </a:tc>
                <a:tc>
                  <a:txBody>
                    <a:bodyPr/>
                    <a:lstStyle/>
                    <a:p>
                      <a:pPr lvl="0" algn="r">
                        <a:spcBef>
                          <a:spcPts val="0"/>
                        </a:spcBef>
                        <a:buNone/>
                      </a:pPr>
                      <a:r>
                        <a:rPr lang="en-US" sz="1800" b="0" i="0" dirty="0" smtClean="0">
                          <a:latin typeface="Georgia" charset="0"/>
                          <a:ea typeface="Georgia" charset="0"/>
                          <a:cs typeface="Georgia" charset="0"/>
                          <a:sym typeface="Georgia"/>
                        </a:rPr>
                        <a:t>.264</a:t>
                      </a:r>
                      <a:endParaRPr lang="en" sz="1800" b="0" i="0" dirty="0">
                        <a:latin typeface="Georgia" charset="0"/>
                        <a:ea typeface="Georgia" charset="0"/>
                        <a:cs typeface="Georgia" charset="0"/>
                        <a:sym typeface="Georgia"/>
                      </a:endParaRPr>
                    </a:p>
                  </a:txBody>
                  <a:tcPr marL="68569" marR="68569" marT="68569" marB="68569"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FF"/>
                    </a:solidFill>
                  </a:tcPr>
                </a:tc>
                <a:tc>
                  <a:txBody>
                    <a:bodyPr/>
                    <a:lstStyle/>
                    <a:p>
                      <a:pPr lvl="0" algn="ctr">
                        <a:spcBef>
                          <a:spcPts val="0"/>
                        </a:spcBef>
                        <a:buNone/>
                      </a:pPr>
                      <a:r>
                        <a:rPr lang="en-US" sz="1800" b="0" i="0" dirty="0" smtClean="0">
                          <a:latin typeface="Georgia" charset="0"/>
                          <a:ea typeface="Georgia" charset="0"/>
                          <a:cs typeface="Georgia" charset="0"/>
                          <a:sym typeface="Roboto Slab"/>
                        </a:rPr>
                        <a:t>.270</a:t>
                      </a:r>
                      <a:endParaRPr lang="en" sz="1800" b="0" i="0" dirty="0">
                        <a:latin typeface="Georgia" charset="0"/>
                        <a:ea typeface="Georgia" charset="0"/>
                        <a:cs typeface="Georgia" charset="0"/>
                        <a:sym typeface="Roboto Slab"/>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FF"/>
                    </a:solidFill>
                  </a:tcPr>
                </a:tc>
              </a:tr>
              <a:tr h="610809">
                <a:tc>
                  <a:txBody>
                    <a:bodyPr/>
                    <a:lstStyle/>
                    <a:p>
                      <a:pPr lvl="0" algn="r">
                        <a:spcBef>
                          <a:spcPts val="0"/>
                        </a:spcBef>
                        <a:buNone/>
                      </a:pPr>
                      <a:r>
                        <a:rPr lang="en-US" sz="1800" i="1" cap="small" baseline="0" dirty="0" err="1" smtClean="0">
                          <a:latin typeface="Georgia"/>
                          <a:ea typeface="Georgia"/>
                          <a:cs typeface="Georgia"/>
                          <a:sym typeface="Georgia"/>
                        </a:rPr>
                        <a:t>Slg</a:t>
                      </a:r>
                      <a:endParaRPr lang="en" sz="1800" i="1" cap="small" baseline="0" dirty="0">
                        <a:latin typeface="Georgia"/>
                        <a:ea typeface="Georgia"/>
                        <a:cs typeface="Georgia"/>
                        <a:sym typeface="Georgia"/>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F3F3F3"/>
                    </a:solidFill>
                  </a:tcPr>
                </a:tc>
                <a:tc>
                  <a:txBody>
                    <a:bodyPr/>
                    <a:lstStyle/>
                    <a:p>
                      <a:pPr lvl="0" algn="r">
                        <a:spcBef>
                          <a:spcPts val="0"/>
                        </a:spcBef>
                        <a:buNone/>
                      </a:pPr>
                      <a:r>
                        <a:rPr lang="en-US" sz="1800" b="0" i="0" dirty="0" smtClean="0">
                          <a:latin typeface="Georgia" charset="0"/>
                          <a:ea typeface="Georgia" charset="0"/>
                          <a:cs typeface="Georgia" charset="0"/>
                          <a:sym typeface="Georgia"/>
                        </a:rPr>
                        <a:t>.365</a:t>
                      </a:r>
                      <a:endParaRPr lang="en" sz="1800" b="0" i="0" dirty="0">
                        <a:latin typeface="Georgia" charset="0"/>
                        <a:ea typeface="Georgia" charset="0"/>
                        <a:cs typeface="Georgia" charset="0"/>
                        <a:sym typeface="Georgia"/>
                      </a:endParaRPr>
                    </a:p>
                  </a:txBody>
                  <a:tcPr marL="68569" marR="68569" marT="68569" marB="68569"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c>
                  <a:txBody>
                    <a:bodyPr/>
                    <a:lstStyle/>
                    <a:p>
                      <a:pPr lvl="0" algn="ctr">
                        <a:spcBef>
                          <a:spcPts val="0"/>
                        </a:spcBef>
                        <a:buNone/>
                      </a:pPr>
                      <a:r>
                        <a:rPr lang="en-US" sz="1800" b="0" i="0" dirty="0" smtClean="0">
                          <a:latin typeface="Georgia" charset="0"/>
                          <a:ea typeface="Georgia" charset="0"/>
                          <a:cs typeface="Georgia" charset="0"/>
                          <a:sym typeface="Roboto Slab"/>
                        </a:rPr>
                        <a:t>.450</a:t>
                      </a:r>
                      <a:endParaRPr lang="en" sz="1800" b="0" i="0" dirty="0">
                        <a:latin typeface="Georgia" charset="0"/>
                        <a:ea typeface="Georgia" charset="0"/>
                        <a:cs typeface="Georgia" charset="0"/>
                        <a:sym typeface="Roboto Slab"/>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r>
              <a:tr h="548661">
                <a:tc>
                  <a:txBody>
                    <a:bodyPr/>
                    <a:lstStyle/>
                    <a:p>
                      <a:pPr lvl="0" algn="r">
                        <a:spcBef>
                          <a:spcPts val="0"/>
                        </a:spcBef>
                        <a:buNone/>
                      </a:pPr>
                      <a:r>
                        <a:rPr lang="en-US" sz="1800" i="1" cap="small" baseline="0" dirty="0" smtClean="0">
                          <a:latin typeface="Georgia"/>
                          <a:ea typeface="Georgia"/>
                          <a:cs typeface="Georgia"/>
                          <a:sym typeface="Georgia"/>
                        </a:rPr>
                        <a:t>HR</a:t>
                      </a:r>
                      <a:endParaRPr lang="en" sz="1800" i="1" cap="small" baseline="0" dirty="0">
                        <a:latin typeface="Georgia"/>
                        <a:ea typeface="Georgia"/>
                        <a:cs typeface="Georgia"/>
                        <a:sym typeface="Georgia"/>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FF"/>
                    </a:solidFill>
                  </a:tcPr>
                </a:tc>
                <a:tc>
                  <a:txBody>
                    <a:bodyPr/>
                    <a:lstStyle/>
                    <a:p>
                      <a:pPr lvl="0" algn="r">
                        <a:spcBef>
                          <a:spcPts val="0"/>
                        </a:spcBef>
                        <a:buNone/>
                      </a:pPr>
                      <a:r>
                        <a:rPr lang="en-US" sz="1800" b="0" i="0" dirty="0" smtClean="0">
                          <a:latin typeface="Georgia" charset="0"/>
                          <a:ea typeface="Georgia" charset="0"/>
                          <a:cs typeface="Georgia" charset="0"/>
                          <a:sym typeface="Georgia"/>
                        </a:rPr>
                        <a:t>5</a:t>
                      </a:r>
                      <a:endParaRPr lang="en" sz="1800" b="0" i="0" dirty="0">
                        <a:latin typeface="Georgia" charset="0"/>
                        <a:ea typeface="Georgia" charset="0"/>
                        <a:cs typeface="Georgia" charset="0"/>
                        <a:sym typeface="Georgia"/>
                      </a:endParaRPr>
                    </a:p>
                  </a:txBody>
                  <a:tcPr marL="68569" marR="68569" marT="68569" marB="68569"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FF"/>
                    </a:solidFill>
                  </a:tcPr>
                </a:tc>
                <a:tc>
                  <a:txBody>
                    <a:bodyPr/>
                    <a:lstStyle/>
                    <a:p>
                      <a:pPr lvl="0" algn="ctr" rtl="0">
                        <a:spcBef>
                          <a:spcPts val="0"/>
                        </a:spcBef>
                        <a:buNone/>
                      </a:pPr>
                      <a:r>
                        <a:rPr lang="en-US" sz="1800" b="0" i="0" dirty="0" smtClean="0">
                          <a:latin typeface="Georgia" charset="0"/>
                          <a:ea typeface="Georgia" charset="0"/>
                          <a:cs typeface="Georgia" charset="0"/>
                          <a:sym typeface="Roboto Slab"/>
                        </a:rPr>
                        <a:t>20</a:t>
                      </a:r>
                      <a:endParaRPr lang="en" sz="1800" b="0" i="0" dirty="0">
                        <a:latin typeface="Georgia" charset="0"/>
                        <a:ea typeface="Georgia" charset="0"/>
                        <a:cs typeface="Georgia" charset="0"/>
                        <a:sym typeface="Roboto Slab"/>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FF"/>
                    </a:solidFill>
                  </a:tcPr>
                </a:tc>
              </a:tr>
            </a:tbl>
          </a:graphicData>
        </a:graphic>
      </p:graphicFrame>
      <p:sp>
        <p:nvSpPr>
          <p:cNvPr id="12" name="TextBox 11"/>
          <p:cNvSpPr txBox="1"/>
          <p:nvPr/>
        </p:nvSpPr>
        <p:spPr>
          <a:xfrm>
            <a:off x="2447221" y="4691700"/>
            <a:ext cx="1636987" cy="253916"/>
          </a:xfrm>
          <a:prstGeom prst="rect">
            <a:avLst/>
          </a:prstGeom>
          <a:noFill/>
        </p:spPr>
        <p:txBody>
          <a:bodyPr wrap="none" rtlCol="0">
            <a:spAutoFit/>
          </a:bodyPr>
          <a:lstStyle/>
          <a:p>
            <a:r>
              <a:rPr lang="en-US" sz="1050" dirty="0" smtClean="0">
                <a:latin typeface="Georgia" charset="0"/>
                <a:ea typeface="Georgia" charset="0"/>
                <a:cs typeface="Georgia" charset="0"/>
              </a:rPr>
              <a:t>Change in Launch Angle</a:t>
            </a:r>
            <a:endParaRPr lang="en-US" sz="1050" dirty="0">
              <a:latin typeface="Georgia" charset="0"/>
              <a:ea typeface="Georgia" charset="0"/>
              <a:cs typeface="Georgia" charset="0"/>
            </a:endParaRPr>
          </a:p>
        </p:txBody>
      </p:sp>
      <p:sp>
        <p:nvSpPr>
          <p:cNvPr id="13" name="TextBox 12"/>
          <p:cNvSpPr txBox="1"/>
          <p:nvPr/>
        </p:nvSpPr>
        <p:spPr>
          <a:xfrm rot="-5400000">
            <a:off x="-484626" y="1958852"/>
            <a:ext cx="1654620" cy="253916"/>
          </a:xfrm>
          <a:prstGeom prst="rect">
            <a:avLst/>
          </a:prstGeom>
          <a:noFill/>
        </p:spPr>
        <p:txBody>
          <a:bodyPr wrap="none" rtlCol="0">
            <a:spAutoFit/>
          </a:bodyPr>
          <a:lstStyle/>
          <a:p>
            <a:r>
              <a:rPr lang="en-US" sz="1050" dirty="0" smtClean="0">
                <a:latin typeface="Georgia" charset="0"/>
                <a:ea typeface="Georgia" charset="0"/>
                <a:cs typeface="Georgia" charset="0"/>
              </a:rPr>
              <a:t>Change in </a:t>
            </a:r>
            <a:r>
              <a:rPr lang="en-US" sz="1050" smtClean="0">
                <a:latin typeface="Georgia" charset="0"/>
                <a:ea typeface="Georgia" charset="0"/>
                <a:cs typeface="Georgia" charset="0"/>
              </a:rPr>
              <a:t>Launch Speed</a:t>
            </a:r>
            <a:endParaRPr lang="en-US" sz="1050" dirty="0">
              <a:latin typeface="Georgia" charset="0"/>
              <a:ea typeface="Georgia" charset="0"/>
              <a:cs typeface="Georgia" charset="0"/>
            </a:endParaRPr>
          </a:p>
        </p:txBody>
      </p:sp>
      <p:pic>
        <p:nvPicPr>
          <p:cNvPr id="6" name="Picture 5"/>
          <p:cNvPicPr>
            <a:picLocks noChangeAspect="1"/>
          </p:cNvPicPr>
          <p:nvPr/>
        </p:nvPicPr>
        <p:blipFill>
          <a:blip r:embed="rId3"/>
          <a:stretch>
            <a:fillRect/>
          </a:stretch>
        </p:blipFill>
        <p:spPr>
          <a:xfrm>
            <a:off x="5681287" y="3107951"/>
            <a:ext cx="2762070" cy="1553664"/>
          </a:xfrm>
          <a:prstGeom prst="rect">
            <a:avLst/>
          </a:prstGeom>
        </p:spPr>
      </p:pic>
    </p:spTree>
    <p:extLst>
      <p:ext uri="{BB962C8B-B14F-4D97-AF65-F5344CB8AC3E}">
        <p14:creationId xmlns:p14="http://schemas.microsoft.com/office/powerpoint/2010/main" val="18888919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3455719"/>
            <a:ext cx="5270100" cy="659082"/>
          </a:xfrm>
        </p:spPr>
        <p:txBody>
          <a:bodyPr/>
          <a:lstStyle/>
          <a:p>
            <a:r>
              <a:rPr lang="en-US" dirty="0" smtClean="0"/>
              <a:t>3. Reflecting</a:t>
            </a:r>
            <a:endParaRPr lang="en-US" dirty="0"/>
          </a:p>
        </p:txBody>
      </p:sp>
      <p:sp>
        <p:nvSpPr>
          <p:cNvPr id="3" name="Subtitle 2"/>
          <p:cNvSpPr>
            <a:spLocks noGrp="1"/>
          </p:cNvSpPr>
          <p:nvPr>
            <p:ph type="subTitle" idx="1"/>
          </p:nvPr>
        </p:nvSpPr>
        <p:spPr/>
        <p:txBody>
          <a:bodyPr/>
          <a:lstStyle/>
          <a:p>
            <a:r>
              <a:rPr lang="en-US" dirty="0" smtClean="0"/>
              <a:t>Looking for potential improvements to the model</a:t>
            </a:r>
            <a:endParaRPr lang="en-US" dirty="0"/>
          </a:p>
        </p:txBody>
      </p:sp>
    </p:spTree>
    <p:extLst>
      <p:ext uri="{BB962C8B-B14F-4D97-AF65-F5344CB8AC3E}">
        <p14:creationId xmlns:p14="http://schemas.microsoft.com/office/powerpoint/2010/main" val="3990514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Shape 123"/>
          <p:cNvSpPr txBox="1">
            <a:spLocks noGrp="1"/>
          </p:cNvSpPr>
          <p:nvPr>
            <p:ph type="title"/>
          </p:nvPr>
        </p:nvSpPr>
        <p:spPr>
          <a:xfrm>
            <a:off x="1521619" y="377438"/>
            <a:ext cx="4559400" cy="1379925"/>
          </a:xfrm>
          <a:prstGeom prst="rect">
            <a:avLst/>
          </a:prstGeom>
          <a:ln>
            <a:noFill/>
          </a:ln>
        </p:spPr>
        <p:txBody>
          <a:bodyPr lIns="68569" tIns="68569" rIns="68569" bIns="68569" anchor="t" anchorCtr="0">
            <a:noAutofit/>
          </a:bodyPr>
          <a:lstStyle/>
          <a:p>
            <a:r>
              <a:rPr lang="en-US" sz="4400" dirty="0" smtClean="0">
                <a:solidFill>
                  <a:srgbClr val="FFFFFF"/>
                </a:solidFill>
                <a:highlight>
                  <a:srgbClr val="FF0000"/>
                </a:highlight>
              </a:rPr>
              <a:t>Residuals?!</a:t>
            </a:r>
            <a:endParaRPr lang="en" sz="4400" dirty="0">
              <a:solidFill>
                <a:srgbClr val="FFFFFF"/>
              </a:solidFill>
              <a:highlight>
                <a:srgbClr val="FF0000"/>
              </a:high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781" y="1472213"/>
            <a:ext cx="7285733" cy="2351645"/>
          </a:xfrm>
          <a:prstGeom prst="rect">
            <a:avLst/>
          </a:prstGeom>
        </p:spPr>
      </p:pic>
      <p:sp>
        <p:nvSpPr>
          <p:cNvPr id="3" name="TextBox 2"/>
          <p:cNvSpPr txBox="1"/>
          <p:nvPr/>
        </p:nvSpPr>
        <p:spPr>
          <a:xfrm>
            <a:off x="3598223" y="3978234"/>
            <a:ext cx="4738255" cy="646331"/>
          </a:xfrm>
          <a:prstGeom prst="rect">
            <a:avLst/>
          </a:prstGeom>
          <a:noFill/>
        </p:spPr>
        <p:txBody>
          <a:bodyPr wrap="square" rtlCol="0">
            <a:spAutoFit/>
          </a:bodyPr>
          <a:lstStyle/>
          <a:p>
            <a:r>
              <a:rPr lang="en-US" sz="1800" dirty="0" smtClean="0">
                <a:latin typeface="Georgia" charset="0"/>
                <a:ea typeface="Georgia" charset="0"/>
                <a:cs typeface="Georgia" charset="0"/>
              </a:rPr>
              <a:t>Linear Regression is almost certainly not the best tool build this model</a:t>
            </a:r>
            <a:endParaRPr lang="en-US" sz="1800" dirty="0">
              <a:latin typeface="Georgia" charset="0"/>
              <a:ea typeface="Georgia" charset="0"/>
              <a:cs typeface="Georgia"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700644" y="400052"/>
            <a:ext cx="2422357" cy="981899"/>
          </a:xfrm>
          <a:prstGeom prst="rect">
            <a:avLst/>
          </a:prstGeom>
        </p:spPr>
        <p:txBody>
          <a:bodyPr lIns="68569" tIns="68569" rIns="68569" bIns="68569" anchor="t" anchorCtr="0">
            <a:noAutofit/>
          </a:bodyPr>
          <a:lstStyle/>
          <a:p>
            <a:r>
              <a:rPr lang="en-US" dirty="0" smtClean="0"/>
              <a:t>Other </a:t>
            </a:r>
            <a:r>
              <a:rPr lang="en-US" smtClean="0"/>
              <a:t>possible variables</a:t>
            </a:r>
            <a:endParaRPr lang="en" dirty="0"/>
          </a:p>
        </p:txBody>
      </p:sp>
      <p:sp>
        <p:nvSpPr>
          <p:cNvPr id="108" name="Shape 108"/>
          <p:cNvSpPr txBox="1">
            <a:spLocks noGrp="1"/>
          </p:cNvSpPr>
          <p:nvPr>
            <p:ph type="body" idx="1"/>
          </p:nvPr>
        </p:nvSpPr>
        <p:spPr>
          <a:xfrm>
            <a:off x="1773951" y="1551976"/>
            <a:ext cx="1828800" cy="3014775"/>
          </a:xfrm>
          <a:prstGeom prst="rect">
            <a:avLst/>
          </a:prstGeom>
        </p:spPr>
        <p:txBody>
          <a:bodyPr lIns="68569" tIns="68569" rIns="68569" bIns="68569" anchor="t" anchorCtr="0">
            <a:noAutofit/>
          </a:bodyPr>
          <a:lstStyle/>
          <a:p>
            <a:pPr>
              <a:buClr>
                <a:schemeClr val="dk1"/>
              </a:buClr>
              <a:buSzPct val="55000"/>
              <a:buNone/>
            </a:pPr>
            <a:r>
              <a:rPr lang="en-US" sz="1500" dirty="0" smtClean="0">
                <a:solidFill>
                  <a:srgbClr val="FFFFFF"/>
                </a:solidFill>
                <a:highlight>
                  <a:srgbClr val="FF0000"/>
                </a:highlight>
              </a:rPr>
              <a:t>Ballpark</a:t>
            </a:r>
            <a:endParaRPr lang="en" sz="1500" dirty="0">
              <a:solidFill>
                <a:srgbClr val="FFFFFF"/>
              </a:solidFill>
              <a:highlight>
                <a:srgbClr val="FF0000"/>
              </a:highlight>
            </a:endParaRPr>
          </a:p>
          <a:p>
            <a:pPr>
              <a:buNone/>
            </a:pPr>
            <a:endParaRPr lang="en-US" dirty="0" smtClean="0"/>
          </a:p>
          <a:p>
            <a:pPr>
              <a:buNone/>
            </a:pPr>
            <a:r>
              <a:rPr lang="en-US" dirty="0" smtClean="0"/>
              <a:t>The optimum approach will vary greatly between Coors Field in Denver and Petco Park in San Diego</a:t>
            </a:r>
            <a:endParaRPr lang="en" dirty="0"/>
          </a:p>
        </p:txBody>
      </p:sp>
      <p:sp>
        <p:nvSpPr>
          <p:cNvPr id="109" name="Shape 109"/>
          <p:cNvSpPr txBox="1">
            <a:spLocks noGrp="1"/>
          </p:cNvSpPr>
          <p:nvPr>
            <p:ph type="body" idx="2"/>
          </p:nvPr>
        </p:nvSpPr>
        <p:spPr>
          <a:xfrm>
            <a:off x="3938655" y="1551976"/>
            <a:ext cx="1828800" cy="3014775"/>
          </a:xfrm>
          <a:prstGeom prst="rect">
            <a:avLst/>
          </a:prstGeom>
        </p:spPr>
        <p:txBody>
          <a:bodyPr lIns="68569" tIns="68569" rIns="68569" bIns="68569" anchor="t" anchorCtr="0">
            <a:noAutofit/>
          </a:bodyPr>
          <a:lstStyle/>
          <a:p>
            <a:pPr>
              <a:buNone/>
            </a:pPr>
            <a:r>
              <a:rPr lang="en-US" sz="1500" dirty="0" smtClean="0">
                <a:solidFill>
                  <a:srgbClr val="FFFFFF"/>
                </a:solidFill>
                <a:highlight>
                  <a:srgbClr val="FF0000"/>
                </a:highlight>
              </a:rPr>
              <a:t>Horizontal Angle </a:t>
            </a:r>
            <a:endParaRPr lang="en" sz="1500" dirty="0">
              <a:solidFill>
                <a:srgbClr val="FFFFFF"/>
              </a:solidFill>
              <a:highlight>
                <a:srgbClr val="FF0000"/>
              </a:highlight>
            </a:endParaRPr>
          </a:p>
          <a:p>
            <a:pPr>
              <a:buNone/>
            </a:pPr>
            <a:endParaRPr lang="en-US" dirty="0" smtClean="0"/>
          </a:p>
          <a:p>
            <a:pPr>
              <a:buNone/>
            </a:pPr>
            <a:r>
              <a:rPr lang="en-US" dirty="0" smtClean="0"/>
              <a:t>Players who are able to use all fields will have more hits per batted ball.</a:t>
            </a:r>
            <a:endParaRPr lang="en" dirty="0"/>
          </a:p>
        </p:txBody>
      </p:sp>
      <p:sp>
        <p:nvSpPr>
          <p:cNvPr id="110" name="Shape 110"/>
          <p:cNvSpPr txBox="1">
            <a:spLocks noGrp="1"/>
          </p:cNvSpPr>
          <p:nvPr>
            <p:ph type="body" idx="3"/>
          </p:nvPr>
        </p:nvSpPr>
        <p:spPr>
          <a:xfrm>
            <a:off x="6103359" y="1551976"/>
            <a:ext cx="1828800" cy="3014775"/>
          </a:xfrm>
          <a:prstGeom prst="rect">
            <a:avLst/>
          </a:prstGeom>
        </p:spPr>
        <p:txBody>
          <a:bodyPr lIns="68569" tIns="68569" rIns="68569" bIns="68569" anchor="t" anchorCtr="0">
            <a:noAutofit/>
          </a:bodyPr>
          <a:lstStyle/>
          <a:p>
            <a:pPr>
              <a:buNone/>
            </a:pPr>
            <a:r>
              <a:rPr lang="en-US" sz="1500" dirty="0" smtClean="0">
                <a:solidFill>
                  <a:srgbClr val="FFFFFF"/>
                </a:solidFill>
                <a:highlight>
                  <a:srgbClr val="FF0000"/>
                </a:highlight>
              </a:rPr>
              <a:t>Previous Year’s launch angle</a:t>
            </a:r>
            <a:endParaRPr lang="en" sz="1500" dirty="0">
              <a:solidFill>
                <a:srgbClr val="FFFFFF"/>
              </a:solidFill>
              <a:highlight>
                <a:srgbClr val="FF0000"/>
              </a:highlight>
            </a:endParaRPr>
          </a:p>
          <a:p>
            <a:pPr>
              <a:buNone/>
            </a:pPr>
            <a:endParaRPr lang="en-US" dirty="0" smtClean="0"/>
          </a:p>
          <a:p>
            <a:pPr>
              <a:buNone/>
            </a:pPr>
            <a:r>
              <a:rPr lang="en-US" dirty="0" smtClean="0"/>
              <a:t>Neither this or previous year’s launch speed improved model performance </a:t>
            </a:r>
            <a:r>
              <a:rPr lang="en-US" dirty="0" err="1" smtClean="0"/>
              <a:t>measureably</a:t>
            </a:r>
            <a:endParaRPr lang="en" dirty="0"/>
          </a:p>
          <a:p>
            <a:pPr>
              <a:buNone/>
            </a:pPr>
            <a:endParaRPr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ctrTitle" idx="4294967295"/>
          </p:nvPr>
        </p:nvSpPr>
        <p:spPr>
          <a:xfrm>
            <a:off x="2966945" y="726094"/>
            <a:ext cx="4213349" cy="587250"/>
          </a:xfrm>
          <a:prstGeom prst="rect">
            <a:avLst/>
          </a:prstGeom>
          <a:ln>
            <a:noFill/>
          </a:ln>
        </p:spPr>
        <p:txBody>
          <a:bodyPr lIns="68569" tIns="68569" rIns="68569" bIns="68569" anchor="t" anchorCtr="0">
            <a:noAutofit/>
          </a:bodyPr>
          <a:lstStyle/>
          <a:p>
            <a:pPr algn="r"/>
            <a:r>
              <a:rPr lang="en" sz="3000"/>
              <a:t>thanks!</a:t>
            </a:r>
          </a:p>
        </p:txBody>
      </p:sp>
      <p:sp>
        <p:nvSpPr>
          <p:cNvPr id="272" name="Shape 272"/>
          <p:cNvSpPr txBox="1">
            <a:spLocks noGrp="1"/>
          </p:cNvSpPr>
          <p:nvPr>
            <p:ph type="subTitle" idx="4294967295"/>
          </p:nvPr>
        </p:nvSpPr>
        <p:spPr>
          <a:xfrm>
            <a:off x="2966945" y="1210725"/>
            <a:ext cx="4213349" cy="784800"/>
          </a:xfrm>
          <a:prstGeom prst="rect">
            <a:avLst/>
          </a:prstGeom>
        </p:spPr>
        <p:txBody>
          <a:bodyPr lIns="68569" tIns="68569" rIns="68569" bIns="68569" anchor="t" anchorCtr="0">
            <a:noAutofit/>
          </a:bodyPr>
          <a:lstStyle/>
          <a:p>
            <a:pPr algn="r">
              <a:spcBef>
                <a:spcPts val="0"/>
              </a:spcBef>
              <a:buNone/>
            </a:pPr>
            <a:r>
              <a:rPr lang="en">
                <a:solidFill>
                  <a:srgbClr val="FFFFFF"/>
                </a:solidFill>
                <a:highlight>
                  <a:srgbClr val="FF0000"/>
                </a:highlight>
              </a:rPr>
              <a:t>Any questions?</a:t>
            </a:r>
          </a:p>
        </p:txBody>
      </p:sp>
      <p:sp>
        <p:nvSpPr>
          <p:cNvPr id="273" name="Shape 273"/>
          <p:cNvSpPr txBox="1">
            <a:spLocks noGrp="1"/>
          </p:cNvSpPr>
          <p:nvPr>
            <p:ph type="body" idx="4294967295"/>
          </p:nvPr>
        </p:nvSpPr>
        <p:spPr>
          <a:xfrm>
            <a:off x="2966945" y="1886827"/>
            <a:ext cx="4213349" cy="1572524"/>
          </a:xfrm>
          <a:prstGeom prst="rect">
            <a:avLst/>
          </a:prstGeom>
        </p:spPr>
        <p:txBody>
          <a:bodyPr lIns="68569" tIns="68569" rIns="68569" bIns="68569" anchor="t" anchorCtr="0">
            <a:noAutofit/>
          </a:bodyPr>
          <a:lstStyle/>
          <a:p>
            <a:pPr algn="r">
              <a:spcBef>
                <a:spcPts val="0"/>
              </a:spcBef>
              <a:buNone/>
            </a:pPr>
            <a:r>
              <a:rPr lang="en-US" sz="1500" dirty="0" smtClean="0"/>
              <a:t>Special thanks to:</a:t>
            </a:r>
          </a:p>
          <a:p>
            <a:pPr algn="r">
              <a:spcBef>
                <a:spcPts val="0"/>
              </a:spcBef>
              <a:buNone/>
            </a:pPr>
            <a:r>
              <a:rPr lang="en-US" sz="1200" dirty="0" smtClean="0"/>
              <a:t>To </a:t>
            </a:r>
            <a:r>
              <a:rPr lang="en-US" sz="1200" b="1" dirty="0"/>
              <a:t>Devin</a:t>
            </a:r>
            <a:r>
              <a:rPr lang="en-US" sz="1200" dirty="0"/>
              <a:t> for help finding the </a:t>
            </a:r>
            <a:r>
              <a:rPr lang="en-US" sz="1200" dirty="0" smtClean="0"/>
              <a:t>data</a:t>
            </a:r>
          </a:p>
          <a:p>
            <a:pPr algn="r">
              <a:spcBef>
                <a:spcPts val="0"/>
              </a:spcBef>
              <a:buNone/>
            </a:pPr>
            <a:r>
              <a:rPr lang="en-US" sz="1200" dirty="0" smtClean="0"/>
              <a:t>To </a:t>
            </a:r>
            <a:r>
              <a:rPr lang="en-US" sz="1200" b="1" dirty="0"/>
              <a:t>Jen</a:t>
            </a:r>
            <a:r>
              <a:rPr lang="en-US" sz="1200" dirty="0"/>
              <a:t> for recommending </a:t>
            </a:r>
            <a:r>
              <a:rPr lang="en-US" sz="1200" dirty="0" err="1"/>
              <a:t>SlidesCarnival</a:t>
            </a:r>
            <a:endParaRPr lang="en-US" sz="1200" dirty="0"/>
          </a:p>
          <a:p>
            <a:pPr algn="r">
              <a:spcBef>
                <a:spcPts val="0"/>
              </a:spcBef>
              <a:buNone/>
            </a:pPr>
            <a:endParaRPr lang="en" sz="1500" dirty="0"/>
          </a:p>
        </p:txBody>
      </p:sp>
      <p:sp>
        <p:nvSpPr>
          <p:cNvPr id="274" name="Shape 274"/>
          <p:cNvSpPr/>
          <p:nvPr/>
        </p:nvSpPr>
        <p:spPr>
          <a:xfrm>
            <a:off x="1547341" y="3776191"/>
            <a:ext cx="971774" cy="971774"/>
          </a:xfrm>
          <a:prstGeom prst="rect">
            <a:avLst/>
          </a:prstGeom>
          <a:noFill/>
          <a:ln w="76200" cap="flat" cmpd="sng">
            <a:solidFill>
              <a:srgbClr val="FF0000"/>
            </a:solidFill>
            <a:prstDash val="solid"/>
            <a:miter/>
            <a:headEnd type="none" w="med" len="med"/>
            <a:tailEnd type="none" w="med" len="med"/>
          </a:ln>
        </p:spPr>
        <p:txBody>
          <a:bodyPr lIns="68569" tIns="68569" rIns="68569" bIns="68569" anchor="ctr" anchorCtr="0">
            <a:noAutofit/>
          </a:bodyPr>
          <a:lstStyle/>
          <a:p>
            <a:pPr algn="ctr"/>
            <a:r>
              <a:rPr lang="en" sz="4500" b="1">
                <a:solidFill>
                  <a:srgbClr val="111111"/>
                </a:solidFill>
                <a:latin typeface="Georgia"/>
                <a:ea typeface="Georgia"/>
                <a:cs typeface="Georgia"/>
                <a:sym typeface="Georgia"/>
              </a:rPr>
              <a: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buNone/>
            </a:pPr>
            <a:r>
              <a:rPr lang="en-US" sz="2100" dirty="0"/>
              <a:t>If you’re 10 years old and your coach says to get on top of the ball, tell them no. Because in the big leagues these things that they call groundballs are outs. They don’t pay you for groundballs. They pay you for doubles. They pay you for homers.</a:t>
            </a:r>
          </a:p>
        </p:txBody>
      </p:sp>
      <p:sp>
        <p:nvSpPr>
          <p:cNvPr id="3" name="TextBox 2"/>
          <p:cNvSpPr txBox="1"/>
          <p:nvPr/>
        </p:nvSpPr>
        <p:spPr>
          <a:xfrm>
            <a:off x="4999512" y="3491359"/>
            <a:ext cx="2976463" cy="584775"/>
          </a:xfrm>
          <a:prstGeom prst="rect">
            <a:avLst/>
          </a:prstGeom>
          <a:noFill/>
        </p:spPr>
        <p:txBody>
          <a:bodyPr wrap="square" rtlCol="0">
            <a:spAutoFit/>
          </a:bodyPr>
          <a:lstStyle/>
          <a:p>
            <a:r>
              <a:rPr lang="en-US" sz="1600" i="1" dirty="0">
                <a:latin typeface="Georgia" charset="0"/>
                <a:ea typeface="Georgia" charset="0"/>
                <a:cs typeface="Georgia" charset="0"/>
              </a:rPr>
              <a:t>Josh Donaldson </a:t>
            </a:r>
          </a:p>
          <a:p>
            <a:r>
              <a:rPr lang="en-US" sz="1600" i="1" dirty="0">
                <a:latin typeface="Georgia" charset="0"/>
                <a:ea typeface="Georgia" charset="0"/>
                <a:cs typeface="Georgia" charset="0"/>
              </a:rPr>
              <a:t>2015 </a:t>
            </a:r>
            <a:r>
              <a:rPr lang="en-US" sz="1600" i="1" dirty="0" smtClean="0">
                <a:latin typeface="Georgia" charset="0"/>
                <a:ea typeface="Georgia" charset="0"/>
                <a:cs typeface="Georgia" charset="0"/>
              </a:rPr>
              <a:t>American </a:t>
            </a:r>
            <a:r>
              <a:rPr lang="en-US" sz="1600" i="1" dirty="0">
                <a:latin typeface="Georgia" charset="0"/>
                <a:ea typeface="Georgia" charset="0"/>
                <a:cs typeface="Georgia" charset="0"/>
              </a:rPr>
              <a:t>League MVP</a:t>
            </a:r>
          </a:p>
        </p:txBody>
      </p:sp>
    </p:spTree>
    <p:extLst>
      <p:ext uri="{BB962C8B-B14F-4D97-AF65-F5344CB8AC3E}">
        <p14:creationId xmlns:p14="http://schemas.microsoft.com/office/powerpoint/2010/main" val="5780707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1543052" y="400051"/>
            <a:ext cx="1579949" cy="398475"/>
          </a:xfrm>
          <a:prstGeom prst="rect">
            <a:avLst/>
          </a:prstGeom>
        </p:spPr>
        <p:txBody>
          <a:bodyPr lIns="68569" tIns="68569" rIns="68569" bIns="68569" anchor="t" anchorCtr="0">
            <a:noAutofit/>
          </a:bodyPr>
          <a:lstStyle/>
          <a:p>
            <a:r>
              <a:rPr lang="en"/>
              <a:t>Credits</a:t>
            </a:r>
          </a:p>
        </p:txBody>
      </p:sp>
      <p:sp>
        <p:nvSpPr>
          <p:cNvPr id="280" name="Shape 280"/>
          <p:cNvSpPr txBox="1">
            <a:spLocks noGrp="1"/>
          </p:cNvSpPr>
          <p:nvPr>
            <p:ph type="body" idx="1"/>
          </p:nvPr>
        </p:nvSpPr>
        <p:spPr>
          <a:xfrm>
            <a:off x="3545289" y="903938"/>
            <a:ext cx="3888899" cy="3674700"/>
          </a:xfrm>
          <a:prstGeom prst="rect">
            <a:avLst/>
          </a:prstGeom>
        </p:spPr>
        <p:txBody>
          <a:bodyPr lIns="68569" tIns="68569" rIns="68569" bIns="68569" anchor="t" anchorCtr="0">
            <a:noAutofit/>
          </a:bodyPr>
          <a:lstStyle/>
          <a:p>
            <a:pPr>
              <a:buNone/>
            </a:pPr>
            <a:r>
              <a:rPr lang="en" sz="1650" dirty="0"/>
              <a:t>Special thanks to all the people who made and released these awesome resources for free:</a:t>
            </a:r>
          </a:p>
          <a:p>
            <a:pPr marL="342892" indent="-276218">
              <a:lnSpc>
                <a:spcPct val="115000"/>
              </a:lnSpc>
              <a:buClr>
                <a:srgbClr val="111111"/>
              </a:buClr>
            </a:pPr>
            <a:r>
              <a:rPr lang="en" sz="1650" dirty="0"/>
              <a:t>Presentation template by </a:t>
            </a:r>
            <a:r>
              <a:rPr lang="en" sz="1650" u="sng" dirty="0">
                <a:hlinkClick r:id="rId3"/>
              </a:rPr>
              <a:t>SlidesCarnival</a:t>
            </a:r>
          </a:p>
          <a:p>
            <a:pPr marL="342892" indent="-276218">
              <a:lnSpc>
                <a:spcPct val="115000"/>
              </a:lnSpc>
              <a:buClr>
                <a:srgbClr val="111111"/>
              </a:buClr>
            </a:pPr>
            <a:r>
              <a:rPr lang="en" sz="1650" dirty="0"/>
              <a:t>Photographs by </a:t>
            </a:r>
            <a:r>
              <a:rPr lang="en" sz="1650" u="sng" dirty="0" smtClean="0">
                <a:hlinkClick r:id="rId4"/>
              </a:rPr>
              <a:t>Unsplash</a:t>
            </a:r>
            <a:endParaRPr lang="en-US" sz="1650" u="sng" dirty="0" smtClean="0">
              <a:hlinkClick r:id="rId4"/>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688770" y="400050"/>
            <a:ext cx="2434232" cy="906236"/>
          </a:xfrm>
          <a:prstGeom prst="rect">
            <a:avLst/>
          </a:prstGeom>
        </p:spPr>
        <p:txBody>
          <a:bodyPr lIns="68569" tIns="68569" rIns="68569" bIns="68569" anchor="t" anchorCtr="0">
            <a:noAutofit/>
          </a:bodyPr>
          <a:lstStyle/>
          <a:p>
            <a:r>
              <a:rPr lang="en"/>
              <a:t>Presentation design</a:t>
            </a:r>
          </a:p>
        </p:txBody>
      </p:sp>
      <p:sp>
        <p:nvSpPr>
          <p:cNvPr id="286" name="Shape 286"/>
          <p:cNvSpPr txBox="1">
            <a:spLocks noGrp="1"/>
          </p:cNvSpPr>
          <p:nvPr>
            <p:ph type="body" idx="1"/>
          </p:nvPr>
        </p:nvSpPr>
        <p:spPr>
          <a:xfrm>
            <a:off x="2340638" y="1200151"/>
            <a:ext cx="5317425" cy="2664674"/>
          </a:xfrm>
          <a:prstGeom prst="rect">
            <a:avLst/>
          </a:prstGeom>
        </p:spPr>
        <p:txBody>
          <a:bodyPr lIns="68569" tIns="68569" rIns="68569" bIns="68569" anchor="t" anchorCtr="0">
            <a:noAutofit/>
          </a:bodyPr>
          <a:lstStyle/>
          <a:p>
            <a:pPr>
              <a:buNone/>
            </a:pPr>
            <a:r>
              <a:rPr lang="en" sz="1350"/>
              <a:t>This presentations uses the following typographies and colors:</a:t>
            </a:r>
          </a:p>
          <a:p>
            <a:pPr marL="342892" indent="-257168">
              <a:lnSpc>
                <a:spcPct val="115000"/>
              </a:lnSpc>
            </a:pPr>
            <a:r>
              <a:rPr lang="en" sz="1350"/>
              <a:t>Titles: </a:t>
            </a:r>
            <a:r>
              <a:rPr lang="en" sz="1350" b="1"/>
              <a:t>Roboto Slab</a:t>
            </a:r>
          </a:p>
          <a:p>
            <a:pPr marL="342892" indent="-257168">
              <a:lnSpc>
                <a:spcPct val="115000"/>
              </a:lnSpc>
            </a:pPr>
            <a:r>
              <a:rPr lang="en" sz="1350"/>
              <a:t>Body copy: </a:t>
            </a:r>
            <a:r>
              <a:rPr lang="en" sz="1350" b="1"/>
              <a:t>Georgia (system font)</a:t>
            </a:r>
          </a:p>
          <a:p>
            <a:pPr>
              <a:lnSpc>
                <a:spcPct val="115000"/>
              </a:lnSpc>
              <a:buNone/>
            </a:pPr>
            <a:r>
              <a:rPr lang="en" sz="1350"/>
              <a:t>You can download the fonts on this page:</a:t>
            </a:r>
          </a:p>
          <a:p>
            <a:pPr>
              <a:lnSpc>
                <a:spcPct val="115000"/>
              </a:lnSpc>
              <a:buNone/>
            </a:pPr>
            <a:r>
              <a:rPr lang="en" sz="1050" u="sng">
                <a:solidFill>
                  <a:schemeClr val="hlink"/>
                </a:solidFill>
                <a:hlinkClick r:id="rId3"/>
              </a:rPr>
              <a:t>https://www.fontsquirrel.com/fonts/roboto-slab</a:t>
            </a:r>
          </a:p>
          <a:p>
            <a:pPr>
              <a:lnSpc>
                <a:spcPct val="115000"/>
              </a:lnSpc>
              <a:buNone/>
            </a:pPr>
            <a:endParaRPr sz="1350"/>
          </a:p>
          <a:p>
            <a:pPr marL="342892" indent="-257168">
              <a:lnSpc>
                <a:spcPct val="115000"/>
              </a:lnSpc>
            </a:pPr>
            <a:r>
              <a:rPr lang="en" sz="1350"/>
              <a:t>Dark gray </a:t>
            </a:r>
            <a:r>
              <a:rPr lang="en" sz="1350" b="1"/>
              <a:t>#111111</a:t>
            </a:r>
          </a:p>
          <a:p>
            <a:pPr marL="342892" indent="-257168">
              <a:lnSpc>
                <a:spcPct val="115000"/>
              </a:lnSpc>
            </a:pPr>
            <a:r>
              <a:rPr lang="en" sz="1350"/>
              <a:t>Light gray </a:t>
            </a:r>
            <a:r>
              <a:rPr lang="en" sz="1350" b="1">
                <a:solidFill>
                  <a:srgbClr val="999999"/>
                </a:solidFill>
              </a:rPr>
              <a:t>#999999</a:t>
            </a:r>
          </a:p>
          <a:p>
            <a:pPr marL="342892" indent="-257168">
              <a:lnSpc>
                <a:spcPct val="115000"/>
              </a:lnSpc>
            </a:pPr>
            <a:r>
              <a:rPr lang="en" sz="1350"/>
              <a:t>Red </a:t>
            </a:r>
            <a:r>
              <a:rPr lang="en" sz="1350" b="1">
                <a:solidFill>
                  <a:srgbClr val="FF0000"/>
                </a:solidFill>
              </a:rPr>
              <a:t>#ff0000</a:t>
            </a:r>
          </a:p>
        </p:txBody>
      </p:sp>
      <p:sp>
        <p:nvSpPr>
          <p:cNvPr id="287" name="Shape 287"/>
          <p:cNvSpPr txBox="1"/>
          <p:nvPr/>
        </p:nvSpPr>
        <p:spPr>
          <a:xfrm>
            <a:off x="2340639" y="4126633"/>
            <a:ext cx="5102999" cy="456974"/>
          </a:xfrm>
          <a:prstGeom prst="rect">
            <a:avLst/>
          </a:prstGeom>
          <a:noFill/>
          <a:ln>
            <a:noFill/>
          </a:ln>
        </p:spPr>
        <p:txBody>
          <a:bodyPr lIns="68569" tIns="68569" rIns="68569" bIns="68569" anchor="t" anchorCtr="0">
            <a:noAutofit/>
          </a:bodyPr>
          <a:lstStyle/>
          <a:p>
            <a:pPr>
              <a:buClr>
                <a:schemeClr val="dk1"/>
              </a:buClr>
              <a:buSzPct val="91666"/>
            </a:pPr>
            <a:r>
              <a:rPr lang="en" sz="900" i="1">
                <a:solidFill>
                  <a:srgbClr val="999999"/>
                </a:solidFill>
                <a:latin typeface="Georgia"/>
                <a:ea typeface="Georgia"/>
                <a:cs typeface="Georgia"/>
                <a:sym typeface="Georgia"/>
              </a:rPr>
              <a:t>You don’t need to keep this slide in your presentation. It’s only here to serve you as a design guide if you need to create new slides or download the fonts to edit the presentation in PowerPoint®</a:t>
            </a:r>
          </a:p>
          <a:p>
            <a:pPr>
              <a:buClr>
                <a:schemeClr val="dk1"/>
              </a:buClr>
            </a:pPr>
            <a:endParaRPr sz="900" i="1">
              <a:solidFill>
                <a:srgbClr val="999999"/>
              </a:solidFill>
              <a:latin typeface="Georgia"/>
              <a:ea typeface="Georgia"/>
              <a:cs typeface="Georgia"/>
              <a:sym typeface="Georgia"/>
            </a:endParaRPr>
          </a:p>
          <a:p>
            <a:endParaRPr sz="900" i="1">
              <a:solidFill>
                <a:srgbClr val="999999"/>
              </a:solidFill>
              <a:latin typeface="Georgia"/>
              <a:ea typeface="Georgia"/>
              <a:cs typeface="Georgia"/>
              <a:sym typeface="Georgi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066" y="316575"/>
            <a:ext cx="6555179" cy="1647030"/>
          </a:xfrm>
          <a:prstGeom prst="rect">
            <a:avLst/>
          </a:prstGeom>
          <a:ln w="22225">
            <a:solidFill>
              <a:srgbClr val="FF0000"/>
            </a:solidFill>
          </a:ln>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7934" y="3048637"/>
            <a:ext cx="4996048" cy="1806037"/>
          </a:xfrm>
          <a:prstGeom prst="rect">
            <a:avLst/>
          </a:prstGeom>
          <a:ln w="22225">
            <a:solidFill>
              <a:srgbClr val="FF0000"/>
            </a:solid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008" y="1602822"/>
            <a:ext cx="3364016" cy="2290762"/>
          </a:xfrm>
          <a:prstGeom prst="rect">
            <a:avLst/>
          </a:prstGeom>
          <a:ln w="22225">
            <a:solidFill>
              <a:srgbClr val="FF0000"/>
            </a:solidFill>
          </a:ln>
        </p:spPr>
      </p:pic>
      <p:sp>
        <p:nvSpPr>
          <p:cNvPr id="9" name="TextBox 8"/>
          <p:cNvSpPr txBox="1"/>
          <p:nvPr/>
        </p:nvSpPr>
        <p:spPr>
          <a:xfrm>
            <a:off x="7493330" y="1963605"/>
            <a:ext cx="1092529" cy="261610"/>
          </a:xfrm>
          <a:prstGeom prst="rect">
            <a:avLst/>
          </a:prstGeom>
          <a:noFill/>
        </p:spPr>
        <p:txBody>
          <a:bodyPr wrap="square" rtlCol="0">
            <a:spAutoFit/>
          </a:bodyPr>
          <a:lstStyle/>
          <a:p>
            <a:r>
              <a:rPr lang="en-US" sz="1100" dirty="0" smtClean="0">
                <a:latin typeface="Georgia" charset="0"/>
                <a:ea typeface="Georgia" charset="0"/>
                <a:cs typeface="Georgia" charset="0"/>
              </a:rPr>
              <a:t>June 4, 2017</a:t>
            </a:r>
            <a:endParaRPr lang="en-US" sz="1100" dirty="0">
              <a:latin typeface="Georgia" charset="0"/>
              <a:ea typeface="Georgia" charset="0"/>
              <a:cs typeface="Georgia" charset="0"/>
            </a:endParaRPr>
          </a:p>
        </p:txBody>
      </p:sp>
    </p:spTree>
    <p:extLst>
      <p:ext uri="{BB962C8B-B14F-4D97-AF65-F5344CB8AC3E}">
        <p14:creationId xmlns:p14="http://schemas.microsoft.com/office/powerpoint/2010/main" val="232270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ctrTitle"/>
          </p:nvPr>
        </p:nvSpPr>
        <p:spPr>
          <a:xfrm>
            <a:off x="720091" y="3644953"/>
            <a:ext cx="5063865" cy="577799"/>
          </a:xfrm>
          <a:prstGeom prst="rect">
            <a:avLst/>
          </a:prstGeom>
        </p:spPr>
        <p:txBody>
          <a:bodyPr lIns="68569" tIns="68569" rIns="68569" bIns="68569" anchor="b" anchorCtr="0">
            <a:noAutofit/>
          </a:bodyPr>
          <a:lstStyle/>
          <a:p>
            <a:r>
              <a:rPr lang="en" b="1" dirty="0">
                <a:solidFill>
                  <a:srgbClr val="111111"/>
                </a:solidFill>
              </a:rPr>
              <a:t> 1. </a:t>
            </a:r>
            <a:r>
              <a:rPr lang="en-US" dirty="0" smtClean="0"/>
              <a:t>Introducing </a:t>
            </a:r>
            <a:r>
              <a:rPr lang="en-US" dirty="0" err="1" smtClean="0"/>
              <a:t>Statcast</a:t>
            </a:r>
            <a:endParaRPr lang="en" dirty="0"/>
          </a:p>
        </p:txBody>
      </p:sp>
      <p:sp>
        <p:nvSpPr>
          <p:cNvPr id="69" name="Shape 69"/>
          <p:cNvSpPr txBox="1">
            <a:spLocks noGrp="1"/>
          </p:cNvSpPr>
          <p:nvPr>
            <p:ph type="subTitle" idx="1"/>
          </p:nvPr>
        </p:nvSpPr>
        <p:spPr>
          <a:xfrm>
            <a:off x="720091" y="4366321"/>
            <a:ext cx="5063865" cy="479925"/>
          </a:xfrm>
          <a:prstGeom prst="rect">
            <a:avLst/>
          </a:prstGeom>
        </p:spPr>
        <p:txBody>
          <a:bodyPr lIns="68569" tIns="68569" rIns="68569" bIns="68569" anchor="t" anchorCtr="0">
            <a:noAutofit/>
          </a:bodyPr>
          <a:lstStyle/>
          <a:p>
            <a:r>
              <a:rPr lang="en-US" dirty="0" smtClean="0"/>
              <a:t>Big data is changing Major League Baseball</a:t>
            </a:r>
            <a:endParaRPr lang="en"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6" y="416009"/>
            <a:ext cx="2438397" cy="1165858"/>
          </a:xfrm>
        </p:spPr>
        <p:txBody>
          <a:bodyPr/>
          <a:lstStyle/>
          <a:p>
            <a:r>
              <a:rPr lang="en-US" sz="2800" dirty="0" smtClean="0"/>
              <a:t>What is </a:t>
            </a:r>
            <a:r>
              <a:rPr lang="en-US" sz="2800" dirty="0" err="1" smtClean="0"/>
              <a:t>Statcast</a:t>
            </a:r>
            <a:r>
              <a:rPr lang="en-US" sz="2800" dirty="0" smtClean="0"/>
              <a:t>?</a:t>
            </a:r>
            <a:endParaRPr lang="en-US" sz="2800" dirty="0"/>
          </a:p>
        </p:txBody>
      </p:sp>
      <p:sp>
        <p:nvSpPr>
          <p:cNvPr id="3" name="Text Placeholder 2"/>
          <p:cNvSpPr>
            <a:spLocks noGrp="1"/>
          </p:cNvSpPr>
          <p:nvPr>
            <p:ph type="body" idx="1"/>
          </p:nvPr>
        </p:nvSpPr>
        <p:spPr>
          <a:xfrm>
            <a:off x="3391526" y="903938"/>
            <a:ext cx="4666624" cy="3674700"/>
          </a:xfrm>
        </p:spPr>
        <p:txBody>
          <a:bodyPr/>
          <a:lstStyle/>
          <a:p>
            <a:pPr>
              <a:buNone/>
            </a:pPr>
            <a:r>
              <a:rPr lang="en-US" dirty="0" err="1" smtClean="0"/>
              <a:t>Statcast</a:t>
            </a:r>
            <a:r>
              <a:rPr lang="en-US" dirty="0" smtClean="0"/>
              <a:t> is Major League Baseball’s camera based analytics system.</a:t>
            </a:r>
          </a:p>
          <a:p>
            <a:pPr>
              <a:buNone/>
            </a:pPr>
            <a:r>
              <a:rPr lang="en-US" dirty="0" smtClean="0"/>
              <a:t>It can instantly track and record:</a:t>
            </a:r>
          </a:p>
          <a:p>
            <a:pPr>
              <a:buNone/>
            </a:pPr>
            <a:endParaRPr lang="en-US" dirty="0" smtClean="0"/>
          </a:p>
          <a:p>
            <a:pPr marL="342892" indent="-342892"/>
            <a:r>
              <a:rPr lang="en-US" dirty="0" smtClean="0"/>
              <a:t>Pitch speed</a:t>
            </a:r>
          </a:p>
          <a:p>
            <a:pPr marL="342892" indent="-342892"/>
            <a:r>
              <a:rPr lang="en-US" dirty="0" smtClean="0"/>
              <a:t>Pitch spin </a:t>
            </a:r>
            <a:r>
              <a:rPr lang="en-US" dirty="0"/>
              <a:t>r</a:t>
            </a:r>
            <a:r>
              <a:rPr lang="en-US" dirty="0" smtClean="0"/>
              <a:t>ate</a:t>
            </a:r>
          </a:p>
          <a:p>
            <a:pPr marL="342892" indent="-342892"/>
            <a:r>
              <a:rPr lang="en-US" dirty="0" smtClean="0"/>
              <a:t>Pitch location</a:t>
            </a:r>
          </a:p>
          <a:p>
            <a:pPr marL="342892" indent="-342892"/>
            <a:r>
              <a:rPr lang="en-US" dirty="0" smtClean="0"/>
              <a:t>Speed of ball off bat</a:t>
            </a:r>
          </a:p>
          <a:p>
            <a:pPr marL="342892" indent="-342892"/>
            <a:r>
              <a:rPr lang="en-US" dirty="0" smtClean="0"/>
              <a:t>Angle at which ball leaves the bat</a:t>
            </a:r>
          </a:p>
          <a:p>
            <a:pPr marL="342892" indent="-342892"/>
            <a:r>
              <a:rPr lang="en-US" dirty="0" smtClean="0"/>
              <a:t>Even more!</a:t>
            </a:r>
            <a:endParaRPr lang="en-US" dirty="0"/>
          </a:p>
        </p:txBody>
      </p:sp>
    </p:spTree>
    <p:extLst>
      <p:ext uri="{BB962C8B-B14F-4D97-AF65-F5344CB8AC3E}">
        <p14:creationId xmlns:p14="http://schemas.microsoft.com/office/powerpoint/2010/main" val="18306276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492826" y="388176"/>
            <a:ext cx="2915392" cy="1440624"/>
          </a:xfrm>
          <a:prstGeom prst="rect">
            <a:avLst/>
          </a:prstGeom>
        </p:spPr>
        <p:txBody>
          <a:bodyPr lIns="68569" tIns="68569" rIns="68569" bIns="68569" anchor="t" anchorCtr="0">
            <a:noAutofit/>
          </a:bodyPr>
          <a:lstStyle/>
          <a:p>
            <a:r>
              <a:rPr lang="en-US" sz="2800" dirty="0" smtClean="0"/>
              <a:t>How are batters changing their swings?</a:t>
            </a:r>
            <a:endParaRPr lang="en" sz="2800" dirty="0"/>
          </a:p>
        </p:txBody>
      </p:sp>
      <p:sp>
        <p:nvSpPr>
          <p:cNvPr id="116" name="Shape 116"/>
          <p:cNvSpPr txBox="1">
            <a:spLocks noGrp="1"/>
          </p:cNvSpPr>
          <p:nvPr>
            <p:ph type="body" idx="1"/>
          </p:nvPr>
        </p:nvSpPr>
        <p:spPr>
          <a:xfrm>
            <a:off x="3719370" y="904960"/>
            <a:ext cx="4715969" cy="1240424"/>
          </a:xfrm>
          <a:prstGeom prst="rect">
            <a:avLst/>
          </a:prstGeom>
        </p:spPr>
        <p:txBody>
          <a:bodyPr lIns="68569" tIns="68569" rIns="68569" bIns="68569" anchor="t" anchorCtr="0">
            <a:noAutofit/>
          </a:bodyPr>
          <a:lstStyle/>
          <a:p>
            <a:pPr>
              <a:buNone/>
            </a:pPr>
            <a:r>
              <a:rPr lang="en-US" sz="1600" dirty="0"/>
              <a:t>In the </a:t>
            </a:r>
            <a:r>
              <a:rPr lang="en-US" sz="1600" dirty="0" err="1"/>
              <a:t>Statcast</a:t>
            </a:r>
            <a:r>
              <a:rPr lang="en-US" sz="1600" dirty="0"/>
              <a:t> era, batters’ year to year launch angle has increased. Batters’ launch speed has declined slightly, probably due to aging.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017" y="2145385"/>
            <a:ext cx="7008322" cy="2506626"/>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497" y="808579"/>
            <a:ext cx="7017785" cy="1595477"/>
          </a:xfrm>
          <a:prstGeom prst="rect">
            <a:avLst/>
          </a:prstGeom>
        </p:spPr>
      </p:pic>
      <p:sp>
        <p:nvSpPr>
          <p:cNvPr id="79" name="Shape 79"/>
          <p:cNvSpPr txBox="1">
            <a:spLocks noGrp="1"/>
          </p:cNvSpPr>
          <p:nvPr>
            <p:ph type="title"/>
          </p:nvPr>
        </p:nvSpPr>
        <p:spPr>
          <a:xfrm>
            <a:off x="403761" y="3918857"/>
            <a:ext cx="2758969" cy="897225"/>
          </a:xfrm>
          <a:prstGeom prst="rect">
            <a:avLst/>
          </a:prstGeom>
        </p:spPr>
        <p:txBody>
          <a:bodyPr lIns="68569" tIns="68569" rIns="68569" bIns="68569" anchor="t" anchorCtr="0">
            <a:noAutofit/>
          </a:bodyPr>
          <a:lstStyle/>
          <a:p>
            <a:r>
              <a:rPr lang="en-US" sz="2800" dirty="0"/>
              <a:t>Correlations</a:t>
            </a:r>
            <a:endParaRPr lang="en" sz="2800" dirty="0"/>
          </a:p>
        </p:txBody>
      </p:sp>
      <p:sp>
        <p:nvSpPr>
          <p:cNvPr id="80" name="Shape 80"/>
          <p:cNvSpPr txBox="1">
            <a:spLocks noGrp="1"/>
          </p:cNvSpPr>
          <p:nvPr>
            <p:ph type="body" idx="1"/>
          </p:nvPr>
        </p:nvSpPr>
        <p:spPr>
          <a:xfrm>
            <a:off x="3649614" y="2756491"/>
            <a:ext cx="4900619" cy="1768010"/>
          </a:xfrm>
          <a:prstGeom prst="rect">
            <a:avLst/>
          </a:prstGeom>
        </p:spPr>
        <p:txBody>
          <a:bodyPr lIns="68569" tIns="68569" rIns="68569" bIns="68569" anchor="t" anchorCtr="0">
            <a:noAutofit/>
          </a:bodyPr>
          <a:lstStyle/>
          <a:p>
            <a:pPr marR="0" lvl="0" defTabSz="914400" eaLnBrk="1" fontAlgn="auto" latinLnBrk="0" hangingPunct="1">
              <a:lnSpc>
                <a:spcPct val="100000"/>
              </a:lnSpc>
              <a:spcBef>
                <a:spcPts val="0"/>
              </a:spcBef>
              <a:spcAft>
                <a:spcPts val="0"/>
              </a:spcAft>
              <a:buClrTx/>
              <a:buSzTx/>
              <a:buFontTx/>
              <a:buNone/>
              <a:tabLst/>
              <a:defRPr/>
            </a:pPr>
            <a:r>
              <a:rPr lang="en-US" dirty="0" smtClean="0"/>
              <a:t>Increasing the speed of the ball off the bat is the best way to improve hit or homerun rates, </a:t>
            </a:r>
            <a:r>
              <a:rPr lang="en-US" b="1" cap="small" dirty="0" smtClean="0">
                <a:latin typeface="Georgia" charset="0"/>
                <a:ea typeface="Georgia" charset="0"/>
                <a:cs typeface="Georgia" charset="0"/>
              </a:rPr>
              <a:t>but that’s hard</a:t>
            </a:r>
            <a:r>
              <a:rPr lang="en-US" dirty="0" smtClean="0"/>
              <a:t>. Changing launch angle can lead to more homeruns, not necessarily more hits.</a:t>
            </a:r>
            <a:endParaRPr lang="en" dirty="0"/>
          </a:p>
        </p:txBody>
      </p:sp>
      <p:sp>
        <p:nvSpPr>
          <p:cNvPr id="6" name="Rectangle 5"/>
          <p:cNvSpPr/>
          <p:nvPr/>
        </p:nvSpPr>
        <p:spPr>
          <a:xfrm>
            <a:off x="1254497" y="808579"/>
            <a:ext cx="4892101" cy="1590237"/>
          </a:xfrm>
          <a:prstGeom prst="rect">
            <a:avLst/>
          </a:prstGeom>
          <a:solidFill>
            <a:schemeClr val="bg2">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51419" y="808579"/>
            <a:ext cx="2125684" cy="829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51419" y="1603697"/>
            <a:ext cx="2120863" cy="795119"/>
          </a:xfrm>
          <a:prstGeom prst="rect">
            <a:avLst/>
          </a:prstGeom>
          <a:solidFill>
            <a:schemeClr val="bg2">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p:nvPr/>
        </p:nvSpPr>
        <p:spPr>
          <a:xfrm>
            <a:off x="561290" y="395977"/>
            <a:ext cx="1465199" cy="1465199"/>
          </a:xfrm>
          <a:prstGeom prst="rect">
            <a:avLst/>
          </a:prstGeom>
          <a:noFill/>
          <a:ln w="76200" cap="flat" cmpd="sng">
            <a:solidFill>
              <a:srgbClr val="FF0000"/>
            </a:solidFill>
            <a:prstDash val="solid"/>
            <a:miter/>
            <a:headEnd type="none" w="med" len="med"/>
            <a:tailEnd type="none" w="med" len="med"/>
          </a:ln>
        </p:spPr>
        <p:txBody>
          <a:bodyPr lIns="68569" tIns="68569" rIns="68569" bIns="68569" anchor="ctr" anchorCtr="0">
            <a:noAutofit/>
          </a:bodyPr>
          <a:lstStyle/>
          <a:p>
            <a:endParaRPr sz="1050"/>
          </a:p>
        </p:txBody>
      </p:sp>
      <p:sp>
        <p:nvSpPr>
          <p:cNvPr id="86" name="Shape 86"/>
          <p:cNvSpPr txBox="1">
            <a:spLocks noGrp="1"/>
          </p:cNvSpPr>
          <p:nvPr>
            <p:ph type="ctrTitle" idx="4294967295"/>
          </p:nvPr>
        </p:nvSpPr>
        <p:spPr>
          <a:xfrm>
            <a:off x="2754630" y="1128577"/>
            <a:ext cx="4224889" cy="1159875"/>
          </a:xfrm>
          <a:prstGeom prst="rect">
            <a:avLst/>
          </a:prstGeom>
          <a:ln>
            <a:noFill/>
          </a:ln>
        </p:spPr>
        <p:txBody>
          <a:bodyPr lIns="68569" tIns="68569" rIns="68569" bIns="68569" anchor="t" anchorCtr="0">
            <a:noAutofit/>
          </a:bodyPr>
          <a:lstStyle/>
          <a:p>
            <a:r>
              <a:rPr lang="en-US" sz="4500" dirty="0">
                <a:solidFill>
                  <a:srgbClr val="FFFFFF"/>
                </a:solidFill>
                <a:highlight>
                  <a:srgbClr val="FF0000"/>
                </a:highlight>
                <a:latin typeface="Georgia"/>
                <a:ea typeface="Georgia"/>
                <a:cs typeface="Georgia"/>
                <a:sym typeface="Georgia"/>
              </a:rPr>
              <a:t>Question:</a:t>
            </a:r>
            <a:endParaRPr lang="en" sz="4500" dirty="0">
              <a:solidFill>
                <a:srgbClr val="FFFFFF"/>
              </a:solidFill>
              <a:highlight>
                <a:srgbClr val="FF0000"/>
              </a:highlight>
              <a:latin typeface="Georgia"/>
              <a:ea typeface="Georgia"/>
              <a:cs typeface="Georgia"/>
              <a:sym typeface="Georgia"/>
            </a:endParaRPr>
          </a:p>
        </p:txBody>
      </p:sp>
      <p:sp>
        <p:nvSpPr>
          <p:cNvPr id="87" name="Shape 87"/>
          <p:cNvSpPr txBox="1">
            <a:spLocks noGrp="1"/>
          </p:cNvSpPr>
          <p:nvPr>
            <p:ph type="subTitle" idx="4294967295"/>
          </p:nvPr>
        </p:nvSpPr>
        <p:spPr>
          <a:xfrm>
            <a:off x="2754630" y="2042393"/>
            <a:ext cx="4224889" cy="784800"/>
          </a:xfrm>
          <a:prstGeom prst="rect">
            <a:avLst/>
          </a:prstGeom>
        </p:spPr>
        <p:txBody>
          <a:bodyPr lIns="68569" tIns="68569" rIns="68569" bIns="68569" anchor="t" anchorCtr="0">
            <a:noAutofit/>
          </a:bodyPr>
          <a:lstStyle/>
          <a:p>
            <a:pPr>
              <a:spcBef>
                <a:spcPts val="0"/>
              </a:spcBef>
              <a:buNone/>
            </a:pPr>
            <a:r>
              <a:rPr lang="en-US" i="1" dirty="0" smtClean="0"/>
              <a:t>Are Major League batters’ adjustments leading to better performance?</a:t>
            </a:r>
          </a:p>
        </p:txBody>
      </p:sp>
      <p:pic>
        <p:nvPicPr>
          <p:cNvPr id="4" name="Picture 3"/>
          <p:cNvPicPr>
            <a:picLocks noChangeAspect="1"/>
          </p:cNvPicPr>
          <p:nvPr/>
        </p:nvPicPr>
        <p:blipFill>
          <a:blip r:embed="rId3"/>
          <a:stretch>
            <a:fillRect/>
          </a:stretch>
        </p:blipFill>
        <p:spPr>
          <a:xfrm>
            <a:off x="713724" y="524936"/>
            <a:ext cx="1191721" cy="1191721"/>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3404" y="3629611"/>
            <a:ext cx="5309018" cy="663315"/>
          </a:xfrm>
        </p:spPr>
        <p:txBody>
          <a:bodyPr/>
          <a:lstStyle/>
          <a:p>
            <a:r>
              <a:rPr lang="en-US" dirty="0" smtClean="0"/>
              <a:t>2. Modeling</a:t>
            </a:r>
            <a:endParaRPr lang="en-US" dirty="0"/>
          </a:p>
        </p:txBody>
      </p:sp>
      <p:sp>
        <p:nvSpPr>
          <p:cNvPr id="3" name="Subtitle 2"/>
          <p:cNvSpPr>
            <a:spLocks noGrp="1"/>
          </p:cNvSpPr>
          <p:nvPr>
            <p:ph type="subTitle" idx="1"/>
          </p:nvPr>
        </p:nvSpPr>
        <p:spPr>
          <a:xfrm>
            <a:off x="723404" y="4453452"/>
            <a:ext cx="7783500" cy="479925"/>
          </a:xfrm>
        </p:spPr>
        <p:txBody>
          <a:bodyPr/>
          <a:lstStyle/>
          <a:p>
            <a:r>
              <a:rPr lang="en-US" sz="1800" dirty="0" smtClean="0"/>
              <a:t>Exploring the relationship between swing adjustments and outcomes</a:t>
            </a:r>
            <a:endParaRPr lang="en-US" sz="1800" dirty="0"/>
          </a:p>
        </p:txBody>
      </p:sp>
    </p:spTree>
    <p:extLst>
      <p:ext uri="{BB962C8B-B14F-4D97-AF65-F5344CB8AC3E}">
        <p14:creationId xmlns:p14="http://schemas.microsoft.com/office/powerpoint/2010/main" val="397620154"/>
      </p:ext>
    </p:extLst>
  </p:cSld>
  <p:clrMapOvr>
    <a:masterClrMapping/>
  </p:clrMapOvr>
  <p:timing>
    <p:tnLst>
      <p:par>
        <p:cTn id="1" dur="indefinite" restart="never" nodeType="tmRoot"/>
      </p:par>
    </p:tnLst>
  </p:timing>
</p:sld>
</file>

<file path=ppt/theme/theme1.xml><?xml version="1.0" encoding="utf-8"?>
<a:theme xmlns:a="http://schemas.openxmlformats.org/drawingml/2006/main" name="Lysande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3997</TotalTime>
  <Words>666</Words>
  <Application>Microsoft Macintosh PowerPoint</Application>
  <PresentationFormat>On-screen Show (16:9)</PresentationFormat>
  <Paragraphs>133</Paragraphs>
  <Slides>21</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Georgia</vt:lpstr>
      <vt:lpstr>Roboto Slab</vt:lpstr>
      <vt:lpstr>Wingdings</vt:lpstr>
      <vt:lpstr>Lysander template</vt:lpstr>
      <vt:lpstr>Regression with Statcast:  Modeling How the Changes in the Approach of Major League Batters Is  Affecting Batted Ball Outcomes</vt:lpstr>
      <vt:lpstr>PowerPoint Presentation</vt:lpstr>
      <vt:lpstr>PowerPoint Presentation</vt:lpstr>
      <vt:lpstr> 1. Introducing Statcast</vt:lpstr>
      <vt:lpstr>What is Statcast?</vt:lpstr>
      <vt:lpstr>How are batters changing their swings?</vt:lpstr>
      <vt:lpstr>Correlations</vt:lpstr>
      <vt:lpstr>Question:</vt:lpstr>
      <vt:lpstr>2. Modeling</vt:lpstr>
      <vt:lpstr>The Data</vt:lpstr>
      <vt:lpstr>Initial Regression Models</vt:lpstr>
      <vt:lpstr>PowerPoint Presentation</vt:lpstr>
      <vt:lpstr>PowerPoint Presentation</vt:lpstr>
      <vt:lpstr>PowerPoint Presentation</vt:lpstr>
      <vt:lpstr>PowerPoint Presentation</vt:lpstr>
      <vt:lpstr>3. Reflecting</vt:lpstr>
      <vt:lpstr>Residuals?!</vt:lpstr>
      <vt:lpstr>Other possible variables</vt:lpstr>
      <vt:lpstr>thanks!</vt:lpstr>
      <vt:lpstr>Credits</vt:lpstr>
      <vt:lpstr>Presentation design</vt:lpstr>
    </vt:vector>
  </TitlesOfParts>
  <Manager/>
  <Company/>
  <LinksUpToDate>false</LinksUpToDate>
  <SharedDoc>false</SharedDoc>
  <HyperlinkBase/>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subject/>
  <dc:creator/>
  <cp:keywords/>
  <dc:description/>
  <cp:lastModifiedBy>Riccobono Thomas  (21K540)</cp:lastModifiedBy>
  <cp:revision>74</cp:revision>
  <dcterms:modified xsi:type="dcterms:W3CDTF">2017-07-24T00:04:37Z</dcterms:modified>
  <cp:category/>
</cp:coreProperties>
</file>